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91" r:id="rId3"/>
    <p:sldId id="292" r:id="rId4"/>
    <p:sldId id="275" r:id="rId5"/>
    <p:sldId id="276" r:id="rId6"/>
    <p:sldId id="293" r:id="rId7"/>
    <p:sldId id="287" r:id="rId8"/>
    <p:sldId id="288" r:id="rId9"/>
    <p:sldId id="257" r:id="rId10"/>
    <p:sldId id="290" r:id="rId11"/>
    <p:sldId id="296" r:id="rId12"/>
    <p:sldId id="297" r:id="rId13"/>
    <p:sldId id="299" r:id="rId14"/>
    <p:sldId id="301" r:id="rId15"/>
    <p:sldId id="267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52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58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3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75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83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0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8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61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76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96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328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4FA32C-8676-46A4-8EB0-4EEDC608D5CE}" type="datetimeFigureOut">
              <a:rPr lang="hu-HU" smtClean="0"/>
              <a:t>2017. 06. 15.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253722-90F7-4823-BCC4-3D3F6423216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347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 dirty="0" smtClean="0">
                <a:latin typeface="Baskerville Old Face" panose="02020602080505020303" pitchFamily="18" charset="0"/>
              </a:rPr>
              <a:t>Conveying </a:t>
            </a:r>
            <a:r>
              <a:rPr lang="en-GB" sz="3600" dirty="0">
                <a:latin typeface="Baskerville Old Face" panose="02020602080505020303" pitchFamily="18" charset="0"/>
              </a:rPr>
              <a:t>values through </a:t>
            </a:r>
            <a:r>
              <a:rPr lang="en-GB" sz="3600" dirty="0" smtClean="0">
                <a:latin typeface="Baskerville Old Face" panose="02020602080505020303" pitchFamily="18" charset="0"/>
              </a:rPr>
              <a:t>folktales</a:t>
            </a:r>
            <a:r>
              <a:rPr lang="hu-HU" sz="3600" dirty="0" smtClean="0">
                <a:latin typeface="Baskerville Old Face" panose="02020602080505020303" pitchFamily="18" charset="0"/>
              </a:rPr>
              <a:t/>
            </a:r>
            <a:br>
              <a:rPr lang="hu-HU" sz="3600" dirty="0" smtClean="0">
                <a:latin typeface="Baskerville Old Face" panose="02020602080505020303" pitchFamily="18" charset="0"/>
              </a:rPr>
            </a:br>
            <a:r>
              <a:rPr lang="hu-HU" sz="3600" dirty="0" smtClean="0">
                <a:latin typeface="Baskerville Old Face" panose="02020602080505020303" pitchFamily="18" charset="0"/>
              </a:rPr>
              <a:t/>
            </a:r>
            <a:br>
              <a:rPr lang="hu-HU" sz="3600" dirty="0" smtClean="0">
                <a:latin typeface="Baskerville Old Face" panose="02020602080505020303" pitchFamily="18" charset="0"/>
              </a:rPr>
            </a:br>
            <a:r>
              <a:rPr lang="hu-HU" sz="3200" dirty="0" smtClean="0">
                <a:latin typeface="Baskerville Old Face" panose="02020602080505020303" pitchFamily="18" charset="0"/>
              </a:rPr>
              <a:t>Project </a:t>
            </a:r>
            <a:r>
              <a:rPr lang="hu-HU" sz="3200" dirty="0" err="1" smtClean="0">
                <a:latin typeface="Baskerville Old Face" panose="02020602080505020303" pitchFamily="18" charset="0"/>
              </a:rPr>
              <a:t>Week</a:t>
            </a:r>
            <a:r>
              <a:rPr lang="hu-HU" sz="3200" dirty="0" smtClean="0">
                <a:latin typeface="Baskerville Old Face" panose="02020602080505020303" pitchFamily="18" charset="0"/>
              </a:rPr>
              <a:t> </a:t>
            </a:r>
            <a:r>
              <a:rPr lang="hu-HU" sz="3200" dirty="0">
                <a:latin typeface="Baskerville Old Face" panose="02020602080505020303" pitchFamily="18" charset="0"/>
              </a:rPr>
              <a:t>in Vác 2017</a:t>
            </a:r>
            <a:r>
              <a:rPr lang="hu-HU" sz="3200" b="1" dirty="0">
                <a:latin typeface="Baskerville Old Face" panose="02020602080505020303" pitchFamily="18" charset="0"/>
              </a:rPr>
              <a:t/>
            </a:r>
            <a:br>
              <a:rPr lang="hu-HU" sz="3200" b="1" dirty="0">
                <a:latin typeface="Baskerville Old Face" panose="02020602080505020303" pitchFamily="18" charset="0"/>
              </a:rPr>
            </a:br>
            <a:endParaRPr lang="hu-H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 smtClean="0">
                <a:latin typeface="Baskerville Old Face" panose="02020602080505020303" pitchFamily="18" charset="0"/>
              </a:rPr>
              <a:t>Comparing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three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cultural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versions</a:t>
            </a:r>
            <a:r>
              <a:rPr lang="hu-HU" sz="4000" b="1" dirty="0" smtClean="0">
                <a:latin typeface="Baskerville Old Face" panose="02020602080505020303" pitchFamily="18" charset="0"/>
              </a:rPr>
              <a:t> of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the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Runaway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food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type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folktale</a:t>
            </a:r>
            <a:endParaRPr lang="hu-HU" sz="40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4384" y="2149433"/>
            <a:ext cx="11257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Baskerville Old Face" panose="02020602080505020303" pitchFamily="18" charset="0"/>
              </a:rPr>
              <a:t>Characters</a:t>
            </a:r>
            <a:endParaRPr lang="hu-HU" sz="2400" b="1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latin typeface="Baskerville Old Face" panose="02020602080505020303" pitchFamily="18" charset="0"/>
              </a:rPr>
              <a:t>Plot</a:t>
            </a:r>
            <a:r>
              <a:rPr lang="hu-HU" sz="2400" b="1" dirty="0">
                <a:latin typeface="Baskerville Old Face" panose="02020602080505020303" pitchFamily="18" charset="0"/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>
                <a:latin typeface="Baskerville Old Face" panose="02020602080505020303" pitchFamily="18" charset="0"/>
              </a:rPr>
              <a:t>The </a:t>
            </a:r>
            <a:r>
              <a:rPr lang="hu-HU" sz="2400" dirty="0" err="1">
                <a:latin typeface="Baskerville Old Face" panose="02020602080505020303" pitchFamily="18" charset="0"/>
              </a:rPr>
              <a:t>reason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for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creation</a:t>
            </a:r>
            <a:endParaRPr lang="hu-HU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Baskerville Old Face" panose="02020602080505020303" pitchFamily="18" charset="0"/>
              </a:rPr>
              <a:t>How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the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runaway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food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escapes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from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its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 smtClean="0">
                <a:latin typeface="Baskerville Old Face" panose="02020602080505020303" pitchFamily="18" charset="0"/>
              </a:rPr>
              <a:t>creators</a:t>
            </a:r>
            <a:endParaRPr lang="hu-HU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400" dirty="0" err="1">
                <a:latin typeface="Baskerville Old Face" panose="02020602080505020303" pitchFamily="18" charset="0"/>
              </a:rPr>
              <a:t>How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the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food</a:t>
            </a:r>
            <a:r>
              <a:rPr lang="hu-HU" sz="2400" dirty="0">
                <a:latin typeface="Baskerville Old Face" panose="02020602080505020303" pitchFamily="18" charset="0"/>
              </a:rPr>
              <a:t> is </a:t>
            </a:r>
            <a:r>
              <a:rPr lang="hu-HU" sz="2400" dirty="0" err="1">
                <a:latin typeface="Baskerville Old Face" panose="02020602080505020303" pitchFamily="18" charset="0"/>
              </a:rPr>
              <a:t>caught</a:t>
            </a:r>
            <a:r>
              <a:rPr lang="hu-HU" sz="2400" dirty="0">
                <a:latin typeface="Baskerville Old Face" panose="02020602080505020303" pitchFamily="18" charset="0"/>
              </a:rPr>
              <a:t>, </a:t>
            </a:r>
            <a:r>
              <a:rPr lang="hu-HU" sz="2400" dirty="0" err="1">
                <a:latin typeface="Baskerville Old Face" panose="02020602080505020303" pitchFamily="18" charset="0"/>
              </a:rPr>
              <a:t>the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trick</a:t>
            </a:r>
            <a:r>
              <a:rPr lang="hu-HU" sz="2400" dirty="0">
                <a:latin typeface="Baskerville Old Face" panose="02020602080505020303" pitchFamily="18" charset="0"/>
              </a:rPr>
              <a:t> of </a:t>
            </a:r>
            <a:r>
              <a:rPr lang="hu-HU" sz="2400" dirty="0" err="1">
                <a:latin typeface="Baskerville Old Face" panose="02020602080505020303" pitchFamily="18" charset="0"/>
              </a:rPr>
              <a:t>the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captor</a:t>
            </a:r>
            <a:r>
              <a:rPr lang="hu-HU" sz="2400" dirty="0">
                <a:latin typeface="Baskerville Old Face" panose="02020602080505020303" pitchFamily="18" charset="0"/>
              </a:rPr>
              <a:t>,  and </a:t>
            </a:r>
            <a:r>
              <a:rPr lang="hu-HU" sz="2400" dirty="0" err="1">
                <a:latin typeface="Baskerville Old Face" panose="02020602080505020303" pitchFamily="18" charset="0"/>
              </a:rPr>
              <a:t>the</a:t>
            </a:r>
            <a:r>
              <a:rPr lang="hu-HU" sz="2400" dirty="0">
                <a:latin typeface="Baskerville Old Face" panose="02020602080505020303" pitchFamily="18" charset="0"/>
              </a:rPr>
              <a:t> </a:t>
            </a:r>
            <a:r>
              <a:rPr lang="hu-HU" sz="2400" dirty="0" err="1">
                <a:latin typeface="Baskerville Old Face" panose="02020602080505020303" pitchFamily="18" charset="0"/>
              </a:rPr>
              <a:t>manner</a:t>
            </a:r>
            <a:r>
              <a:rPr lang="hu-HU" sz="2400" dirty="0">
                <a:latin typeface="Baskerville Old Face" panose="02020602080505020303" pitchFamily="18" charset="0"/>
              </a:rPr>
              <a:t> of </a:t>
            </a:r>
            <a:r>
              <a:rPr lang="hu-HU" sz="2400" dirty="0" err="1">
                <a:latin typeface="Baskerville Old Face" panose="02020602080505020303" pitchFamily="18" charset="0"/>
              </a:rPr>
              <a:t>comsumption</a:t>
            </a:r>
            <a:endParaRPr lang="hu-HU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err="1">
                <a:latin typeface="Baskerville Old Face" panose="02020602080505020303" pitchFamily="18" charset="0"/>
              </a:rPr>
              <a:t>Introductory</a:t>
            </a:r>
            <a:r>
              <a:rPr lang="hu-HU" sz="2400" b="1" dirty="0">
                <a:latin typeface="Baskerville Old Face" panose="02020602080505020303" pitchFamily="18" charset="0"/>
              </a:rPr>
              <a:t> part </a:t>
            </a:r>
            <a:endParaRPr lang="hu-HU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 smtClean="0">
                <a:latin typeface="Baskerville Old Face" panose="02020602080505020303" pitchFamily="18" charset="0"/>
              </a:rPr>
              <a:t>Socio-cultural</a:t>
            </a:r>
            <a:r>
              <a:rPr lang="hu-HU" sz="2400" dirty="0" smtClean="0">
                <a:latin typeface="Baskerville Old Face" panose="02020602080505020303" pitchFamily="18" charset="0"/>
              </a:rPr>
              <a:t> </a:t>
            </a:r>
            <a:r>
              <a:rPr lang="hu-HU" sz="2400" dirty="0" err="1" smtClean="0">
                <a:latin typeface="Baskerville Old Face" panose="02020602080505020303" pitchFamily="18" charset="0"/>
              </a:rPr>
              <a:t>setting</a:t>
            </a:r>
            <a:endParaRPr lang="hu-HU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 smtClean="0">
                <a:latin typeface="Baskerville Old Face" panose="02020602080505020303" pitchFamily="18" charset="0"/>
              </a:rPr>
              <a:t>Meaning</a:t>
            </a:r>
            <a:endParaRPr lang="hu-HU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 smtClean="0">
                <a:latin typeface="Baskerville Old Face" panose="02020602080505020303" pitchFamily="18" charset="0"/>
              </a:rPr>
              <a:t>Food</a:t>
            </a:r>
            <a:r>
              <a:rPr lang="hu-HU" sz="2400" dirty="0" smtClean="0">
                <a:latin typeface="Baskerville Old Face" panose="02020602080505020303" pitchFamily="18" charset="0"/>
              </a:rPr>
              <a:t>: recipe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latin typeface="Baskerville Old Face" panose="02020602080505020303" pitchFamily="18" charset="0"/>
              </a:rPr>
              <a:t>Language</a:t>
            </a:r>
            <a:r>
              <a:rPr lang="hu-HU" sz="2400" b="1" dirty="0" smtClean="0">
                <a:latin typeface="Baskerville Old Face" panose="02020602080505020303" pitchFamily="18" charset="0"/>
              </a:rPr>
              <a:t> </a:t>
            </a:r>
            <a:r>
              <a:rPr lang="hu-HU" sz="2400" b="1" dirty="0" err="1" smtClean="0">
                <a:latin typeface="Baskerville Old Face" panose="02020602080505020303" pitchFamily="18" charset="0"/>
              </a:rPr>
              <a:t>patterns</a:t>
            </a:r>
            <a:endParaRPr lang="hu-HU" sz="2400" b="1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dirty="0" err="1" smtClean="0"/>
              <a:t>Formulaic</a:t>
            </a:r>
            <a:r>
              <a:rPr lang="hu-HU" sz="2400" dirty="0" smtClean="0"/>
              <a:t> </a:t>
            </a:r>
            <a:r>
              <a:rPr lang="hu-HU" sz="2400" dirty="0" err="1" smtClean="0"/>
              <a:t>opening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closing</a:t>
            </a:r>
            <a:r>
              <a:rPr lang="hu-HU" sz="2400" dirty="0" smtClean="0"/>
              <a:t> </a:t>
            </a:r>
            <a:r>
              <a:rPr lang="hu-HU" sz="2400" dirty="0" err="1" smtClean="0"/>
              <a:t>phrases</a:t>
            </a:r>
            <a:endParaRPr lang="hu-HU" sz="2400" dirty="0"/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hu-HU" sz="2400" dirty="0" err="1"/>
              <a:t>Formulaic</a:t>
            </a:r>
            <a:r>
              <a:rPr lang="hu-HU" sz="2400" dirty="0"/>
              <a:t> </a:t>
            </a:r>
            <a:r>
              <a:rPr lang="hu-HU" sz="2400" dirty="0" err="1"/>
              <a:t>rhymes</a:t>
            </a:r>
            <a:endParaRPr lang="hu-HU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4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u-HU" sz="2400" dirty="0">
              <a:latin typeface="Baskerville Old Face" panose="02020602080505020303" pitchFamily="18" charset="0"/>
            </a:endParaRPr>
          </a:p>
          <a:p>
            <a:pPr>
              <a:defRPr/>
            </a:pPr>
            <a:endParaRPr lang="hu-HU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9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1981200" y="692150"/>
            <a:ext cx="8229600" cy="1296988"/>
          </a:xfrm>
        </p:spPr>
        <p:txBody>
          <a:bodyPr>
            <a:noAutofit/>
          </a:bodyPr>
          <a:lstStyle/>
          <a:p>
            <a:pPr algn="ctr"/>
            <a:r>
              <a:rPr lang="hu-HU" altLang="hu-HU" sz="2800" b="1" dirty="0" smtClean="0"/>
              <a:t>Research </a:t>
            </a:r>
            <a:r>
              <a:rPr lang="hu-HU" altLang="hu-HU" sz="2800" b="1" dirty="0" err="1" smtClean="0"/>
              <a:t>topic</a:t>
            </a:r>
            <a:r>
              <a:rPr lang="hu-HU" altLang="hu-HU" sz="2800" b="1" dirty="0" smtClean="0"/>
              <a:t> of </a:t>
            </a:r>
            <a:r>
              <a:rPr lang="hu-HU" altLang="hu-HU" sz="2800" b="1" dirty="0" err="1" smtClean="0"/>
              <a:t>the</a:t>
            </a:r>
            <a:r>
              <a:rPr lang="hu-HU" altLang="hu-HU" sz="2800" b="1" dirty="0" smtClean="0"/>
              <a:t> 2nd </a:t>
            </a:r>
            <a:r>
              <a:rPr lang="hu-HU" altLang="hu-HU" sz="2800" b="1" dirty="0" err="1" smtClean="0"/>
              <a:t>semester</a:t>
            </a:r>
            <a:r>
              <a:rPr lang="hu-HU" altLang="hu-HU" sz="2800" b="1" dirty="0" smtClean="0"/>
              <a:t>: </a:t>
            </a:r>
            <a:br>
              <a:rPr lang="hu-HU" altLang="hu-HU" sz="2800" b="1" dirty="0" smtClean="0"/>
            </a:br>
            <a:r>
              <a:rPr lang="hu-HU" altLang="hu-HU" sz="2800" b="1" dirty="0" smtClean="0"/>
              <a:t>Jack and </a:t>
            </a:r>
            <a:r>
              <a:rPr lang="hu-HU" altLang="hu-HU" sz="2800" b="1" dirty="0" err="1" smtClean="0"/>
              <a:t>the</a:t>
            </a:r>
            <a:r>
              <a:rPr lang="hu-HU" altLang="hu-HU" sz="2800" b="1" dirty="0" smtClean="0"/>
              <a:t> </a:t>
            </a:r>
            <a:r>
              <a:rPr lang="hu-HU" altLang="hu-HU" sz="2800" b="1" dirty="0" err="1" smtClean="0"/>
              <a:t>Beanstalk</a:t>
            </a:r>
            <a:r>
              <a:rPr lang="hu-HU" altLang="hu-HU" sz="2800" b="1" dirty="0" smtClean="0"/>
              <a:t/>
            </a:r>
            <a:br>
              <a:rPr lang="hu-HU" altLang="hu-HU" sz="2800" b="1" dirty="0" smtClean="0"/>
            </a:br>
            <a:r>
              <a:rPr lang="hu-HU" altLang="hu-HU" sz="2400" dirty="0" err="1" smtClean="0"/>
              <a:t>Storytelling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based</a:t>
            </a:r>
            <a:r>
              <a:rPr lang="hu-HU" altLang="hu-HU" sz="2400" dirty="0" smtClean="0"/>
              <a:t> </a:t>
            </a:r>
            <a:r>
              <a:rPr lang="hu-HU" altLang="hu-HU" sz="2400" dirty="0" err="1"/>
              <a:t>on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pictures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about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the</a:t>
            </a:r>
            <a:r>
              <a:rPr lang="hu-HU" altLang="hu-HU" sz="2400" dirty="0"/>
              <a:t> </a:t>
            </a:r>
            <a:r>
              <a:rPr lang="hu-HU" altLang="hu-HU" sz="2400" i="1" dirty="0"/>
              <a:t>Jack and </a:t>
            </a:r>
            <a:r>
              <a:rPr lang="hu-HU" altLang="hu-HU" sz="2400" i="1" dirty="0" err="1"/>
              <a:t>the</a:t>
            </a:r>
            <a:r>
              <a:rPr lang="hu-HU" altLang="hu-HU" sz="2400" i="1" dirty="0"/>
              <a:t> </a:t>
            </a:r>
            <a:r>
              <a:rPr lang="hu-HU" altLang="hu-HU" sz="2400" i="1" dirty="0" err="1"/>
              <a:t>Beanstalk</a:t>
            </a:r>
            <a:r>
              <a:rPr lang="hu-HU" altLang="hu-HU" sz="2400" i="1" dirty="0"/>
              <a:t> </a:t>
            </a:r>
            <a:r>
              <a:rPr lang="hu-HU" altLang="hu-HU" sz="2400" dirty="0" err="1"/>
              <a:t>puppet</a:t>
            </a:r>
            <a:r>
              <a:rPr lang="hu-HU" altLang="hu-HU" sz="2400" dirty="0"/>
              <a:t> performance in Kabóca </a:t>
            </a:r>
            <a:r>
              <a:rPr lang="hu-HU" altLang="hu-HU" sz="2400" dirty="0" err="1"/>
              <a:t>Puppet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Theatre</a:t>
            </a:r>
            <a:endParaRPr lang="hu-HU" altLang="hu-HU" sz="2400" dirty="0"/>
          </a:p>
        </p:txBody>
      </p:sp>
      <p:pic>
        <p:nvPicPr>
          <p:cNvPr id="11267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7664" y="1989139"/>
            <a:ext cx="6416675" cy="4281487"/>
          </a:xfrm>
        </p:spPr>
      </p:pic>
    </p:spTree>
    <p:extLst>
      <p:ext uri="{BB962C8B-B14F-4D97-AF65-F5344CB8AC3E}">
        <p14:creationId xmlns:p14="http://schemas.microsoft.com/office/powerpoint/2010/main" val="40786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704089"/>
            <a:ext cx="8305800" cy="708688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b="1" dirty="0"/>
              <a:t>J</a:t>
            </a:r>
            <a:r>
              <a:rPr lang="hu-HU" sz="3200" b="1" dirty="0"/>
              <a:t>ack and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Beanstalk</a:t>
            </a:r>
            <a:r>
              <a:rPr lang="hu-HU" sz="3200" b="1" dirty="0"/>
              <a:t>: </a:t>
            </a:r>
            <a:r>
              <a:rPr lang="hu-HU" sz="3200" b="1" dirty="0" err="1"/>
              <a:t>comic</a:t>
            </a:r>
            <a:r>
              <a:rPr lang="hu-HU" sz="3200" b="1" dirty="0"/>
              <a:t> </a:t>
            </a:r>
            <a:r>
              <a:rPr lang="hu-HU" sz="3200" b="1" dirty="0" err="1"/>
              <a:t>book</a:t>
            </a:r>
            <a:r>
              <a:rPr lang="hu-HU" sz="3200" b="1" dirty="0"/>
              <a:t> </a:t>
            </a:r>
            <a:r>
              <a:rPr lang="hu-HU" sz="3200" b="1" dirty="0" err="1"/>
              <a:t>adaptation</a:t>
            </a:r>
            <a:endParaRPr lang="hu-HU" sz="3200" b="1" dirty="0"/>
          </a:p>
        </p:txBody>
      </p:sp>
      <p:pic>
        <p:nvPicPr>
          <p:cNvPr id="13315" name="Tartalom helye 5" descr="dzsekk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592263"/>
            <a:ext cx="3176588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Tartalom helye 3" descr="dzsekk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820864"/>
            <a:ext cx="28781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Tartalom helye 5" descr="dzsekk0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248150"/>
            <a:ext cx="30210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Tartalom helye 4" descr="dzsekk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6" y="4248150"/>
            <a:ext cx="25765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908051"/>
            <a:ext cx="8229600" cy="792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u-HU" altLang="hu-HU" sz="2800" b="1" dirty="0" err="1" smtClean="0"/>
              <a:t>Schoolwork</a:t>
            </a:r>
            <a:r>
              <a:rPr lang="hu-HU" altLang="hu-HU" sz="2800" dirty="0" smtClean="0"/>
              <a:t/>
            </a:r>
            <a:br>
              <a:rPr lang="hu-HU" altLang="hu-HU" sz="2800" dirty="0" smtClean="0"/>
            </a:br>
            <a:r>
              <a:rPr lang="hu-HU" altLang="hu-HU" sz="2800" dirty="0" smtClean="0"/>
              <a:t>1</a:t>
            </a:r>
            <a:r>
              <a:rPr lang="hu-HU" altLang="hu-HU" sz="2800" dirty="0"/>
              <a:t>) </a:t>
            </a:r>
            <a:r>
              <a:rPr lang="en-GB" altLang="hu-HU" sz="2800" dirty="0"/>
              <a:t>Digital storytelling:</a:t>
            </a:r>
            <a:r>
              <a:rPr lang="hu-HU" altLang="hu-HU" sz="2800" dirty="0"/>
              <a:t> </a:t>
            </a:r>
            <a:r>
              <a:rPr lang="hu-HU" altLang="hu-HU" sz="2800" b="1" dirty="0"/>
              <a:t>i</a:t>
            </a:r>
            <a:r>
              <a:rPr lang="en-GB" altLang="hu-HU" sz="2800" dirty="0"/>
              <a:t>Pad animation using Lego characters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/>
              <a:t>2) L</a:t>
            </a:r>
            <a:r>
              <a:rPr lang="en-GB" altLang="hu-HU" sz="2800" dirty="0" err="1"/>
              <a:t>ife</a:t>
            </a:r>
            <a:r>
              <a:rPr lang="en-GB" altLang="hu-HU" sz="2800" dirty="0"/>
              <a:t>-size </a:t>
            </a:r>
            <a:r>
              <a:rPr lang="en-GB" altLang="hu-HU" sz="2800" dirty="0" err="1"/>
              <a:t>storymap</a:t>
            </a:r>
            <a:r>
              <a:rPr lang="hu-HU" altLang="hu-HU" sz="2800" dirty="0"/>
              <a:t> 3)</a:t>
            </a:r>
            <a:r>
              <a:rPr lang="en-GB" altLang="hu-HU" sz="2800" dirty="0"/>
              <a:t> </a:t>
            </a:r>
            <a:r>
              <a:rPr lang="hu-HU" altLang="hu-HU" sz="2800" dirty="0"/>
              <a:t>Telling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story </a:t>
            </a:r>
            <a:r>
              <a:rPr lang="hu-HU" altLang="hu-HU" sz="2800" dirty="0" err="1"/>
              <a:t>creating</a:t>
            </a:r>
            <a:r>
              <a:rPr lang="hu-HU" altLang="hu-HU" sz="2800" dirty="0"/>
              <a:t> a </a:t>
            </a:r>
            <a:r>
              <a:rPr lang="hu-HU" altLang="hu-HU" sz="2800" dirty="0" err="1"/>
              <a:t>picture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string</a:t>
            </a:r>
            <a:endParaRPr lang="hu-HU" altLang="hu-HU" sz="2800" dirty="0"/>
          </a:p>
        </p:txBody>
      </p:sp>
      <p:pic>
        <p:nvPicPr>
          <p:cNvPr id="14339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4292600"/>
            <a:ext cx="3513137" cy="2178050"/>
          </a:xfrm>
        </p:spPr>
      </p:pic>
      <p:pic>
        <p:nvPicPr>
          <p:cNvPr id="14340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1920875"/>
            <a:ext cx="2489200" cy="4433888"/>
          </a:xfrm>
        </p:spPr>
      </p:pic>
      <p:pic>
        <p:nvPicPr>
          <p:cNvPr id="14341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831976"/>
            <a:ext cx="35131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6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305800" cy="1143000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b="1" dirty="0" err="1" smtClean="0"/>
              <a:t>Puppetshow-parody</a:t>
            </a:r>
            <a:r>
              <a:rPr lang="hu-HU" sz="3600" b="1" dirty="0" smtClean="0"/>
              <a:t> of a </a:t>
            </a:r>
            <a:r>
              <a:rPr lang="hu-HU" sz="3600" b="1" dirty="0" err="1" smtClean="0"/>
              <a:t>classic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fairy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tale</a:t>
            </a:r>
            <a:r>
              <a:rPr lang="hu-HU" sz="3600" b="1" dirty="0" smtClean="0"/>
              <a:t> </a:t>
            </a:r>
            <a:r>
              <a:rPr lang="hu-HU" sz="3600" i="1" dirty="0" smtClean="0"/>
              <a:t>The </a:t>
            </a:r>
            <a:r>
              <a:rPr lang="hu-HU" sz="3600" i="1" dirty="0" err="1" smtClean="0"/>
              <a:t>Frog</a:t>
            </a:r>
            <a:r>
              <a:rPr lang="hu-HU" sz="3600" i="1" dirty="0" smtClean="0"/>
              <a:t> Prince</a:t>
            </a:r>
            <a:endParaRPr lang="hu-HU" sz="3600" i="1" dirty="0"/>
          </a:p>
        </p:txBody>
      </p:sp>
      <p:pic>
        <p:nvPicPr>
          <p:cNvPr id="1536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133600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116138"/>
            <a:ext cx="4005262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1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6002905"/>
          </a:xfrm>
        </p:spPr>
        <p:txBody>
          <a:bodyPr>
            <a:normAutofit/>
          </a:bodyPr>
          <a:lstStyle/>
          <a:p>
            <a:pPr algn="ctr"/>
            <a:r>
              <a:rPr lang="hu-HU" sz="10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Thank</a:t>
            </a:r>
            <a:r>
              <a:rPr lang="hu-HU" sz="10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u-HU" sz="10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</a:t>
            </a:r>
            <a:r>
              <a:rPr lang="hu-HU" dirty="0">
                <a:solidFill>
                  <a:srgbClr val="C00000"/>
                </a:solidFill>
                <a:latin typeface="Baskerville Old Face" panose="02020602080505020303" pitchFamily="18" charset="0"/>
              </a:rPr>
              <a:t/>
            </a:r>
            <a:br>
              <a:rPr lang="hu-HU" dirty="0">
                <a:solidFill>
                  <a:srgbClr val="C00000"/>
                </a:solidFill>
                <a:latin typeface="Baskerville Old Face" panose="02020602080505020303" pitchFamily="18" charset="0"/>
              </a:rPr>
            </a:b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for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attention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 descr="kép-táltosparip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33" y="260824"/>
            <a:ext cx="3454400" cy="4902200"/>
          </a:xfrm>
          <a:prstGeom prst="rect">
            <a:avLst/>
          </a:prstGeom>
        </p:spPr>
      </p:pic>
      <p:pic>
        <p:nvPicPr>
          <p:cNvPr id="3" name="Tartalom helye 4" descr="kép-Sarka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3986" y="413224"/>
            <a:ext cx="3340100" cy="4749800"/>
          </a:xfrm>
          <a:prstGeom prst="rect">
            <a:avLst/>
          </a:prstGeom>
        </p:spPr>
      </p:pic>
      <p:pic>
        <p:nvPicPr>
          <p:cNvPr id="4" name="Tartalom hely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8422" y="260824"/>
            <a:ext cx="28702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957" y="597024"/>
            <a:ext cx="2870200" cy="51117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80" y="597025"/>
            <a:ext cx="3859152" cy="52337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55" y="597024"/>
            <a:ext cx="35528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25631"/>
            <a:ext cx="10058400" cy="1318161"/>
          </a:xfrm>
        </p:spPr>
        <p:txBody>
          <a:bodyPr>
            <a:normAutofit/>
          </a:bodyPr>
          <a:lstStyle/>
          <a:p>
            <a:r>
              <a:rPr lang="hu-HU" sz="3600" b="1" dirty="0" err="1">
                <a:latin typeface="Baskerville Old Face" pitchFamily="18" charset="0"/>
              </a:rPr>
              <a:t>Role</a:t>
            </a:r>
            <a:r>
              <a:rPr lang="hu-HU" sz="3600" b="1" dirty="0">
                <a:latin typeface="Baskerville Old Face" pitchFamily="18" charset="0"/>
              </a:rPr>
              <a:t> of f</a:t>
            </a:r>
            <a:r>
              <a:rPr lang="en-GB" sz="3600" b="1" dirty="0" err="1">
                <a:latin typeface="Baskerville Old Face" pitchFamily="18" charset="0"/>
              </a:rPr>
              <a:t>olktales</a:t>
            </a:r>
            <a:r>
              <a:rPr lang="en-GB" sz="3600" b="1" dirty="0">
                <a:latin typeface="Baskerville Old Face" pitchFamily="18" charset="0"/>
              </a:rPr>
              <a:t> </a:t>
            </a:r>
            <a:r>
              <a:rPr lang="hu-HU" sz="3600" b="1" dirty="0">
                <a:latin typeface="Baskerville Old Face" pitchFamily="18" charset="0"/>
              </a:rPr>
              <a:t>in </a:t>
            </a:r>
            <a:r>
              <a:rPr lang="en-GB" sz="3600" b="1" dirty="0">
                <a:latin typeface="Baskerville Old Face" pitchFamily="18" charset="0"/>
              </a:rPr>
              <a:t>value</a:t>
            </a:r>
            <a:r>
              <a:rPr lang="hu-HU" sz="3600" b="1" dirty="0">
                <a:latin typeface="Baskerville Old Face" pitchFamily="18" charset="0"/>
              </a:rPr>
              <a:t> </a:t>
            </a:r>
            <a:r>
              <a:rPr lang="hu-HU" sz="3600" b="1" dirty="0" err="1">
                <a:latin typeface="Baskerville Old Face" pitchFamily="18" charset="0"/>
              </a:rPr>
              <a:t>transmission</a:t>
            </a:r>
            <a:r>
              <a:rPr lang="hu-HU" sz="3600" b="1" dirty="0">
                <a:latin typeface="Baskerville Old Face" panose="02020602080505020303" pitchFamily="18" charset="0"/>
              </a:rPr>
              <a:t/>
            </a:r>
            <a:br>
              <a:rPr lang="hu-HU" sz="3600" b="1" dirty="0">
                <a:latin typeface="Baskerville Old Face" panose="02020602080505020303" pitchFamily="18" charset="0"/>
              </a:rPr>
            </a:br>
            <a:r>
              <a:rPr lang="en-GB" sz="3600" dirty="0">
                <a:latin typeface="Baskerville Old Face" panose="02020602080505020303" pitchFamily="18" charset="0"/>
              </a:rPr>
              <a:t> F</a:t>
            </a:r>
            <a:r>
              <a:rPr lang="hu-HU" sz="3600" dirty="0" err="1">
                <a:latin typeface="Baskerville Old Face" pitchFamily="18" charset="0"/>
              </a:rPr>
              <a:t>olk</a:t>
            </a:r>
            <a:r>
              <a:rPr lang="en-GB" sz="3600" dirty="0">
                <a:latin typeface="Baskerville Old Face" pitchFamily="18" charset="0"/>
              </a:rPr>
              <a:t>tale</a:t>
            </a:r>
            <a:r>
              <a:rPr lang="hu-HU" sz="3600" dirty="0">
                <a:latin typeface="Baskerville Old Face" pitchFamily="18" charset="0"/>
              </a:rPr>
              <a:t>s</a:t>
            </a:r>
            <a:r>
              <a:rPr lang="en-GB" sz="3600" dirty="0">
                <a:latin typeface="Baskerville Old Face" pitchFamily="18" charset="0"/>
              </a:rPr>
              <a:t> </a:t>
            </a:r>
            <a:r>
              <a:rPr lang="hu-HU" sz="3600" dirty="0" err="1">
                <a:latin typeface="Baskerville Old Face" pitchFamily="18" charset="0"/>
              </a:rPr>
              <a:t>are</a:t>
            </a:r>
            <a:r>
              <a:rPr lang="en-GB" sz="3600" dirty="0">
                <a:latin typeface="Baskerville Old Face" pitchFamily="18" charset="0"/>
              </a:rPr>
              <a:t> universal </a:t>
            </a:r>
            <a:r>
              <a:rPr lang="hu-HU" sz="3600" dirty="0">
                <a:latin typeface="Baskerville Old Face" pitchFamily="18" charset="0"/>
              </a:rPr>
              <a:t>and</a:t>
            </a:r>
            <a:r>
              <a:rPr lang="en-GB" sz="3600" dirty="0">
                <a:latin typeface="Baskerville Old Face" pitchFamily="18" charset="0"/>
              </a:rPr>
              <a:t> timeless</a:t>
            </a:r>
            <a:endParaRPr lang="hu-HU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2093" y="1543792"/>
            <a:ext cx="114478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Baskerville Old Face" pitchFamily="18" charset="0"/>
              </a:rPr>
              <a:t>P</a:t>
            </a:r>
            <a:r>
              <a:rPr lang="en-GB" sz="2400" b="1" dirty="0" err="1">
                <a:latin typeface="Baskerville Old Face" pitchFamily="18" charset="0"/>
              </a:rPr>
              <a:t>sychological</a:t>
            </a:r>
            <a:r>
              <a:rPr lang="en-GB" sz="2400" b="1" dirty="0">
                <a:latin typeface="Baskerville Old Face" pitchFamily="18" charset="0"/>
              </a:rPr>
              <a:t>, aspects</a:t>
            </a:r>
            <a:r>
              <a:rPr lang="hu-HU" sz="2400" dirty="0">
                <a:latin typeface="Baskerville Old Face" pitchFamily="18" charset="0"/>
              </a:rPr>
              <a:t>: </a:t>
            </a:r>
          </a:p>
          <a:p>
            <a:r>
              <a:rPr lang="hu-HU" sz="2400" dirty="0">
                <a:latin typeface="Baskerville Old Face" pitchFamily="18" charset="0"/>
              </a:rPr>
              <a:t> - </a:t>
            </a:r>
            <a:r>
              <a:rPr lang="hu-HU" sz="2400" dirty="0" err="1">
                <a:latin typeface="Baskerville Old Face" pitchFamily="18" charset="0"/>
              </a:rPr>
              <a:t>developing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imagination</a:t>
            </a:r>
            <a:r>
              <a:rPr lang="hu-HU" sz="2400" dirty="0">
                <a:latin typeface="Baskerville Old Face" pitchFamily="18" charset="0"/>
              </a:rPr>
              <a:t> – </a:t>
            </a:r>
            <a:r>
              <a:rPr lang="hu-HU" sz="2400" dirty="0" err="1">
                <a:latin typeface="Baskerville Old Face" pitchFamily="18" charset="0"/>
              </a:rPr>
              <a:t>informal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influence</a:t>
            </a:r>
            <a:r>
              <a:rPr lang="hu-HU" sz="2400" dirty="0">
                <a:latin typeface="Baskerville Old Face" pitchFamily="18" charset="0"/>
              </a:rPr>
              <a:t> – </a:t>
            </a:r>
            <a:r>
              <a:rPr lang="hu-HU" sz="2400" dirty="0" err="1">
                <a:latin typeface="Baskerville Old Face" pitchFamily="18" charset="0"/>
              </a:rPr>
              <a:t>shaping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personality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- </a:t>
            </a:r>
            <a:r>
              <a:rPr lang="hu-HU" sz="2400" dirty="0" err="1">
                <a:latin typeface="Baskerville Old Face" pitchFamily="18" charset="0"/>
              </a:rPr>
              <a:t>addressing</a:t>
            </a:r>
            <a:r>
              <a:rPr lang="en-GB" sz="2400" dirty="0">
                <a:latin typeface="Baskerville Old Face" pitchFamily="18" charset="0"/>
              </a:rPr>
              <a:t> important existential issues, problems</a:t>
            </a:r>
            <a:r>
              <a:rPr lang="hu-HU" sz="2400" dirty="0">
                <a:latin typeface="Baskerville Old Face" pitchFamily="18" charset="0"/>
              </a:rPr>
              <a:t>, </a:t>
            </a:r>
            <a:r>
              <a:rPr lang="en-GB" sz="2400" dirty="0">
                <a:latin typeface="Baskerville Old Face" pitchFamily="18" charset="0"/>
              </a:rPr>
              <a:t>confront</a:t>
            </a:r>
            <a:r>
              <a:rPr lang="hu-HU" sz="2400" dirty="0">
                <a:latin typeface="Baskerville Old Face" pitchFamily="18" charset="0"/>
              </a:rPr>
              <a:t>ing </a:t>
            </a:r>
            <a:r>
              <a:rPr lang="en-GB" sz="2400" dirty="0">
                <a:latin typeface="Baskerville Old Face" pitchFamily="18" charset="0"/>
              </a:rPr>
              <a:t>the child squarely with basic human predicament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- </a:t>
            </a:r>
            <a:r>
              <a:rPr lang="hu-HU" sz="2400" dirty="0" err="1">
                <a:latin typeface="Baskerville Old Face" pitchFamily="18" charset="0"/>
              </a:rPr>
              <a:t>offering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solutions</a:t>
            </a:r>
            <a:r>
              <a:rPr lang="hu-HU" sz="2400" dirty="0">
                <a:latin typeface="Baskerville Old Face" pitchFamily="18" charset="0"/>
              </a:rPr>
              <a:t>, </a:t>
            </a:r>
            <a:r>
              <a:rPr lang="en-GB" sz="2400" dirty="0" err="1">
                <a:latin typeface="Baskerville Old Face" pitchFamily="18" charset="0"/>
              </a:rPr>
              <a:t>overcom</a:t>
            </a:r>
            <a:r>
              <a:rPr lang="hu-HU" sz="2400" dirty="0">
                <a:latin typeface="Baskerville Old Face" pitchFamily="18" charset="0"/>
              </a:rPr>
              <a:t>ing</a:t>
            </a:r>
            <a:r>
              <a:rPr lang="en-GB" sz="2400" dirty="0">
                <a:latin typeface="Baskerville Old Face" pitchFamily="18" charset="0"/>
              </a:rPr>
              <a:t> obstacles</a:t>
            </a:r>
            <a:r>
              <a:rPr lang="hu-HU" sz="2400" dirty="0">
                <a:latin typeface="Baskerville Old Face" pitchFamily="18" charset="0"/>
              </a:rPr>
              <a:t> is </a:t>
            </a:r>
            <a:r>
              <a:rPr lang="hu-HU" sz="2400" dirty="0" err="1">
                <a:latin typeface="Baskerville Old Face" pitchFamily="18" charset="0"/>
              </a:rPr>
              <a:t>possible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- </a:t>
            </a:r>
            <a:r>
              <a:rPr lang="hu-HU" sz="2400" dirty="0" err="1" smtClean="0">
                <a:latin typeface="Baskerville Old Face" pitchFamily="18" charset="0"/>
              </a:rPr>
              <a:t>healing</a:t>
            </a:r>
            <a:r>
              <a:rPr lang="hu-HU" sz="2400" dirty="0" smtClean="0">
                <a:latin typeface="Baskerville Old Face" pitchFamily="18" charset="0"/>
              </a:rPr>
              <a:t> </a:t>
            </a:r>
            <a:r>
              <a:rPr lang="hu-HU" sz="2400" dirty="0" err="1" smtClean="0">
                <a:latin typeface="Baskerville Old Face" pitchFamily="18" charset="0"/>
              </a:rPr>
              <a:t>nature</a:t>
            </a:r>
            <a:r>
              <a:rPr lang="hu-HU" sz="2400" dirty="0" smtClean="0">
                <a:latin typeface="Baskerville Old Face" pitchFamily="18" charset="0"/>
              </a:rPr>
              <a:t>: </a:t>
            </a:r>
            <a:r>
              <a:rPr lang="hu-HU" sz="2400" dirty="0" err="1" smtClean="0">
                <a:latin typeface="Baskerville Old Face" pitchFamily="18" charset="0"/>
              </a:rPr>
              <a:t>serving</a:t>
            </a:r>
            <a:r>
              <a:rPr lang="hu-HU" sz="2400" dirty="0" smtClean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as</a:t>
            </a:r>
            <a:r>
              <a:rPr lang="hu-HU" sz="2400" dirty="0">
                <a:latin typeface="Baskerville Old Face" pitchFamily="18" charset="0"/>
              </a:rPr>
              <a:t> an </a:t>
            </a:r>
            <a:r>
              <a:rPr lang="hu-HU" sz="2400" dirty="0" err="1">
                <a:latin typeface="Baskerville Old Face" pitchFamily="18" charset="0"/>
              </a:rPr>
              <a:t>outlet</a:t>
            </a:r>
            <a:r>
              <a:rPr lang="en-GB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for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expressing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formless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anxieties</a:t>
            </a:r>
            <a:r>
              <a:rPr lang="hu-HU" sz="2400" dirty="0">
                <a:latin typeface="Baskerville Old Face" pitchFamily="18" charset="0"/>
              </a:rPr>
              <a:t> and </a:t>
            </a:r>
            <a:r>
              <a:rPr lang="hu-HU" sz="2400" dirty="0" err="1">
                <a:latin typeface="Baskerville Old Face" pitchFamily="18" charset="0"/>
              </a:rPr>
              <a:t>violent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 smtClean="0">
                <a:latin typeface="Baskerville Old Face" pitchFamily="18" charset="0"/>
              </a:rPr>
              <a:t>fantasies</a:t>
            </a:r>
            <a:r>
              <a:rPr lang="hu-HU" sz="2400" dirty="0" smtClean="0">
                <a:latin typeface="Baskerville Old Face" pitchFamily="18" charset="0"/>
              </a:rPr>
              <a:t>, </a:t>
            </a:r>
            <a:r>
              <a:rPr lang="hu-HU" sz="2400" dirty="0" err="1" smtClean="0">
                <a:latin typeface="Baskerville Old Face" pitchFamily="18" charset="0"/>
              </a:rPr>
              <a:t>reading</a:t>
            </a:r>
            <a:r>
              <a:rPr lang="hu-HU" sz="2400" dirty="0" smtClean="0">
                <a:latin typeface="Baskerville Old Face" pitchFamily="18" charset="0"/>
              </a:rPr>
              <a:t> out </a:t>
            </a:r>
            <a:r>
              <a:rPr lang="hu-HU" sz="2400" dirty="0" err="1" smtClean="0">
                <a:latin typeface="Baskerville Old Face" pitchFamily="18" charset="0"/>
              </a:rPr>
              <a:t>tales</a:t>
            </a:r>
            <a:r>
              <a:rPr lang="hu-HU" sz="2400" dirty="0" smtClean="0">
                <a:latin typeface="Baskerville Old Face" pitchFamily="18" charset="0"/>
              </a:rPr>
              <a:t> is </a:t>
            </a:r>
            <a:r>
              <a:rPr lang="hu-HU" sz="2400" dirty="0" err="1" smtClean="0">
                <a:latin typeface="Baskerville Old Face" pitchFamily="18" charset="0"/>
              </a:rPr>
              <a:t>good</a:t>
            </a:r>
            <a:endParaRPr lang="hu-HU" sz="2400" dirty="0">
              <a:latin typeface="Baskerville Old Face" pitchFamily="18" charset="0"/>
            </a:endParaRPr>
          </a:p>
          <a:p>
            <a:r>
              <a:rPr lang="en-GB" sz="2400" b="1" dirty="0">
                <a:latin typeface="Baskerville Old Face" pitchFamily="18" charset="0"/>
              </a:rPr>
              <a:t>Anthropological</a:t>
            </a:r>
            <a:r>
              <a:rPr lang="hu-HU" sz="2400" b="1" dirty="0">
                <a:latin typeface="Baskerville Old Face" pitchFamily="18" charset="0"/>
              </a:rPr>
              <a:t> </a:t>
            </a:r>
            <a:r>
              <a:rPr lang="en-GB" sz="2400" b="1" dirty="0">
                <a:latin typeface="Baskerville Old Face" pitchFamily="18" charset="0"/>
              </a:rPr>
              <a:t>aspects</a:t>
            </a:r>
            <a:r>
              <a:rPr lang="hu-HU" sz="2400" dirty="0">
                <a:latin typeface="Baskerville Old Face" pitchFamily="18" charset="0"/>
              </a:rPr>
              <a:t>: </a:t>
            </a:r>
          </a:p>
          <a:p>
            <a:r>
              <a:rPr lang="hu-HU" sz="2400" dirty="0">
                <a:latin typeface="Baskerville Old Face" pitchFamily="18" charset="0"/>
              </a:rPr>
              <a:t>  -  </a:t>
            </a:r>
            <a:r>
              <a:rPr lang="hu-HU" sz="2400" dirty="0" err="1">
                <a:latin typeface="Baskerville Old Face" pitchFamily="18" charset="0"/>
              </a:rPr>
              <a:t>universal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recurrant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themes</a:t>
            </a:r>
            <a:r>
              <a:rPr lang="hu-HU" sz="2400" dirty="0">
                <a:latin typeface="Baskerville Old Face" pitchFamily="18" charset="0"/>
              </a:rPr>
              <a:t> – </a:t>
            </a:r>
            <a:r>
              <a:rPr lang="hu-HU" sz="2400" dirty="0" err="1">
                <a:latin typeface="Baskerville Old Face" pitchFamily="18" charset="0"/>
              </a:rPr>
              <a:t>folktales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dirty="0" err="1">
                <a:latin typeface="Baskerville Old Face" pitchFamily="18" charset="0"/>
              </a:rPr>
              <a:t>are</a:t>
            </a:r>
            <a:r>
              <a:rPr lang="hu-HU" sz="2400" dirty="0">
                <a:latin typeface="Baskerville Old Face" pitchFamily="18" charset="0"/>
              </a:rPr>
              <a:t> </a:t>
            </a:r>
            <a:r>
              <a:rPr lang="en-GB" sz="2400" dirty="0">
                <a:latin typeface="Baskerville Old Face" pitchFamily="18" charset="0"/>
              </a:rPr>
              <a:t>“encoded representations” of tribal rituals  address</a:t>
            </a:r>
            <a:r>
              <a:rPr lang="hu-HU" sz="2400" dirty="0">
                <a:latin typeface="Baskerville Old Face" pitchFamily="18" charset="0"/>
              </a:rPr>
              <a:t>ing</a:t>
            </a:r>
            <a:r>
              <a:rPr lang="en-GB" sz="2400" dirty="0">
                <a:latin typeface="Baskerville Old Face" pitchFamily="18" charset="0"/>
              </a:rPr>
              <a:t> the significant </a:t>
            </a:r>
            <a:r>
              <a:rPr lang="en-GB" sz="2400" dirty="0" err="1">
                <a:latin typeface="Baskerville Old Face" pitchFamily="18" charset="0"/>
              </a:rPr>
              <a:t>mo</a:t>
            </a:r>
            <a:r>
              <a:rPr lang="hu-HU" sz="2400" dirty="0">
                <a:latin typeface="Baskerville Old Face" pitchFamily="18" charset="0"/>
              </a:rPr>
              <a:t>m</a:t>
            </a:r>
            <a:r>
              <a:rPr lang="en-GB" sz="2400" dirty="0" err="1">
                <a:latin typeface="Baskerville Old Face" pitchFamily="18" charset="0"/>
              </a:rPr>
              <a:t>ents</a:t>
            </a:r>
            <a:r>
              <a:rPr lang="en-GB" sz="2400" dirty="0">
                <a:latin typeface="Baskerville Old Face" pitchFamily="18" charset="0"/>
              </a:rPr>
              <a:t> of transition in human life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- Arnold van </a:t>
            </a:r>
            <a:r>
              <a:rPr lang="hu-HU" sz="2400" dirty="0" err="1">
                <a:latin typeface="Baskerville Old Face" pitchFamily="18" charset="0"/>
              </a:rPr>
              <a:t>Geennep</a:t>
            </a:r>
            <a:r>
              <a:rPr lang="hu-HU" sz="2400" dirty="0">
                <a:latin typeface="Baskerville Old Face" pitchFamily="18" charset="0"/>
              </a:rPr>
              <a:t>:</a:t>
            </a:r>
            <a:r>
              <a:rPr lang="en-GB" sz="2400" dirty="0">
                <a:latin typeface="Baskerville Old Face" pitchFamily="18" charset="0"/>
              </a:rPr>
              <a:t> “rites of passage”</a:t>
            </a:r>
            <a:r>
              <a:rPr lang="hu-HU" sz="2400" dirty="0">
                <a:latin typeface="Baskerville Old Face" pitchFamily="18" charset="0"/>
              </a:rPr>
              <a:t> – </a:t>
            </a:r>
            <a:r>
              <a:rPr lang="hu-HU" sz="2400" dirty="0" err="1">
                <a:latin typeface="Baskerville Old Face" pitchFamily="18" charset="0"/>
              </a:rPr>
              <a:t>separation</a:t>
            </a:r>
            <a:r>
              <a:rPr lang="hu-HU" sz="2400" dirty="0">
                <a:latin typeface="Baskerville Old Face" pitchFamily="18" charset="0"/>
              </a:rPr>
              <a:t>, </a:t>
            </a:r>
            <a:r>
              <a:rPr lang="hu-HU" sz="2400" dirty="0" err="1">
                <a:latin typeface="Baskerville Old Face" pitchFamily="18" charset="0"/>
              </a:rPr>
              <a:t>transition</a:t>
            </a:r>
            <a:r>
              <a:rPr lang="hu-HU" sz="2400" dirty="0">
                <a:latin typeface="Baskerville Old Face" pitchFamily="18" charset="0"/>
              </a:rPr>
              <a:t>, </a:t>
            </a:r>
            <a:r>
              <a:rPr lang="hu-HU" sz="2400" dirty="0" err="1">
                <a:latin typeface="Baskerville Old Face" pitchFamily="18" charset="0"/>
              </a:rPr>
              <a:t>incorporation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</a:t>
            </a:r>
            <a:r>
              <a:rPr lang="hu-HU" sz="2400" b="1" dirty="0" err="1">
                <a:latin typeface="Baskerville Old Face" pitchFamily="18" charset="0"/>
              </a:rPr>
              <a:t>Generalizing</a:t>
            </a:r>
            <a:r>
              <a:rPr lang="hu-HU" sz="2400" b="1" dirty="0">
                <a:latin typeface="Baskerville Old Face" pitchFamily="18" charset="0"/>
              </a:rPr>
              <a:t>, </a:t>
            </a:r>
            <a:r>
              <a:rPr lang="hu-HU" sz="2400" b="1" dirty="0" err="1">
                <a:latin typeface="Baskerville Old Face" pitchFamily="18" charset="0"/>
              </a:rPr>
              <a:t>abstracted</a:t>
            </a:r>
            <a:r>
              <a:rPr lang="hu-HU" sz="2400" b="1" dirty="0">
                <a:latin typeface="Baskerville Old Face" pitchFamily="18" charset="0"/>
              </a:rPr>
              <a:t> </a:t>
            </a:r>
            <a:r>
              <a:rPr lang="hu-HU" sz="2400" b="1" dirty="0" err="1">
                <a:latin typeface="Baskerville Old Face" pitchFamily="18" charset="0"/>
              </a:rPr>
              <a:t>style</a:t>
            </a:r>
            <a:r>
              <a:rPr lang="hu-HU" sz="2400" b="1" dirty="0">
                <a:latin typeface="Baskerville Old Face" pitchFamily="18" charset="0"/>
              </a:rPr>
              <a:t>:</a:t>
            </a:r>
            <a:endParaRPr lang="hu-HU" sz="2400" dirty="0">
              <a:latin typeface="Baskerville Old Face" pitchFamily="18" charset="0"/>
            </a:endParaRPr>
          </a:p>
          <a:p>
            <a:r>
              <a:rPr lang="hu-HU" sz="2400" dirty="0">
                <a:latin typeface="Baskerville Old Face" pitchFamily="18" charset="0"/>
              </a:rPr>
              <a:t>  - </a:t>
            </a:r>
            <a:r>
              <a:rPr lang="en-GB" sz="2400" dirty="0">
                <a:latin typeface="Baskerville Old Face" pitchFamily="18" charset="0"/>
              </a:rPr>
              <a:t>“abstraction” and “sublimation</a:t>
            </a:r>
            <a:r>
              <a:rPr lang="hu-HU" sz="2400" dirty="0">
                <a:latin typeface="Baskerville Old Face" pitchFamily="18" charset="0"/>
              </a:rPr>
              <a:t>”,  </a:t>
            </a:r>
            <a:r>
              <a:rPr lang="en-GB" sz="2400" dirty="0">
                <a:latin typeface="Baskerville Old Face" pitchFamily="18" charset="0"/>
              </a:rPr>
              <a:t>addressing fundamental human experiences at a basic and ‘universal’ level</a:t>
            </a:r>
            <a:r>
              <a:rPr lang="hu-HU" sz="2400" dirty="0">
                <a:latin typeface="Baskerville Old Fac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43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>
                <a:latin typeface="Baskerville Old Face" pitchFamily="18" charset="0"/>
              </a:rPr>
              <a:t>Role</a:t>
            </a:r>
            <a:r>
              <a:rPr lang="hu-HU" b="1" dirty="0">
                <a:latin typeface="Baskerville Old Face" pitchFamily="18" charset="0"/>
              </a:rPr>
              <a:t> of f</a:t>
            </a:r>
            <a:r>
              <a:rPr lang="en-GB" b="1" dirty="0" err="1">
                <a:latin typeface="Baskerville Old Face" pitchFamily="18" charset="0"/>
              </a:rPr>
              <a:t>olktales</a:t>
            </a:r>
            <a:r>
              <a:rPr lang="en-GB" b="1" dirty="0">
                <a:latin typeface="Baskerville Old Face" pitchFamily="18" charset="0"/>
              </a:rPr>
              <a:t> </a:t>
            </a:r>
            <a:r>
              <a:rPr lang="hu-HU" b="1" dirty="0">
                <a:latin typeface="Baskerville Old Face" pitchFamily="18" charset="0"/>
              </a:rPr>
              <a:t>in </a:t>
            </a:r>
            <a:r>
              <a:rPr lang="en-GB" b="1" dirty="0">
                <a:latin typeface="Baskerville Old Face" pitchFamily="18" charset="0"/>
              </a:rPr>
              <a:t>value</a:t>
            </a:r>
            <a:r>
              <a:rPr lang="hu-HU" b="1" dirty="0">
                <a:latin typeface="Baskerville Old Face" pitchFamily="18" charset="0"/>
              </a:rPr>
              <a:t> </a:t>
            </a:r>
            <a:r>
              <a:rPr lang="hu-HU" b="1" dirty="0" err="1">
                <a:latin typeface="Baskerville Old Face" pitchFamily="18" charset="0"/>
              </a:rPr>
              <a:t>transmission</a:t>
            </a:r>
            <a:r>
              <a:rPr lang="hu-HU" b="1" dirty="0"/>
              <a:t/>
            </a:r>
            <a:br>
              <a:rPr lang="hu-HU" b="1" dirty="0"/>
            </a:br>
            <a:r>
              <a:rPr lang="en-GB" dirty="0"/>
              <a:t> </a:t>
            </a:r>
            <a:r>
              <a:rPr lang="en-GB" sz="4000" dirty="0">
                <a:latin typeface="Baskerville Old Face" pitchFamily="18" charset="0"/>
              </a:rPr>
              <a:t>F</a:t>
            </a:r>
            <a:r>
              <a:rPr lang="hu-HU" sz="4000" dirty="0" err="1">
                <a:latin typeface="Baskerville Old Face" pitchFamily="18" charset="0"/>
              </a:rPr>
              <a:t>olk</a:t>
            </a:r>
            <a:r>
              <a:rPr lang="en-GB" sz="4000" dirty="0">
                <a:latin typeface="Baskerville Old Face" pitchFamily="18" charset="0"/>
              </a:rPr>
              <a:t>tale</a:t>
            </a:r>
            <a:r>
              <a:rPr lang="hu-HU" sz="4000" dirty="0">
                <a:latin typeface="Baskerville Old Face" pitchFamily="18" charset="0"/>
              </a:rPr>
              <a:t>s</a:t>
            </a:r>
            <a:r>
              <a:rPr lang="en-GB" sz="4000" dirty="0">
                <a:latin typeface="Baskerville Old Face" pitchFamily="18" charset="0"/>
              </a:rPr>
              <a:t> </a:t>
            </a:r>
            <a:r>
              <a:rPr lang="hu-HU" sz="4000" dirty="0" err="1">
                <a:latin typeface="Baskerville Old Face" pitchFamily="18" charset="0"/>
              </a:rPr>
              <a:t>are</a:t>
            </a:r>
            <a:r>
              <a:rPr lang="en-GB" sz="4000" dirty="0">
                <a:latin typeface="Baskerville Old Face" pitchFamily="18" charset="0"/>
              </a:rPr>
              <a:t> </a:t>
            </a:r>
            <a:r>
              <a:rPr lang="hu-HU" sz="4000" b="1" i="1" dirty="0" err="1" smtClean="0">
                <a:latin typeface="Baskerville Old Face" pitchFamily="18" charset="0"/>
              </a:rPr>
              <a:t>not</a:t>
            </a:r>
            <a:r>
              <a:rPr lang="hu-HU" sz="4000" dirty="0" smtClean="0">
                <a:latin typeface="Baskerville Old Face" pitchFamily="18" charset="0"/>
              </a:rPr>
              <a:t> </a:t>
            </a:r>
            <a:r>
              <a:rPr lang="en-GB" sz="4000" dirty="0" smtClean="0">
                <a:latin typeface="Baskerville Old Face" pitchFamily="18" charset="0"/>
              </a:rPr>
              <a:t>universal </a:t>
            </a:r>
            <a:r>
              <a:rPr lang="hu-HU" sz="4000" dirty="0">
                <a:latin typeface="Baskerville Old Face" pitchFamily="18" charset="0"/>
              </a:rPr>
              <a:t>and</a:t>
            </a:r>
            <a:r>
              <a:rPr lang="en-GB" sz="4000" dirty="0">
                <a:latin typeface="Baskerville Old Face" pitchFamily="18" charset="0"/>
              </a:rPr>
              <a:t> timeless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77517" y="2413338"/>
            <a:ext cx="107642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Baskerville Old Face" pitchFamily="18" charset="0"/>
              </a:rPr>
              <a:t>Paradox: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>
                <a:latin typeface="Baskerville Old Face" pitchFamily="18" charset="0"/>
              </a:rPr>
              <a:t>Folktales</a:t>
            </a:r>
            <a:r>
              <a:rPr lang="en-GB" sz="2800" dirty="0">
                <a:latin typeface="Baskerville Old Face" pitchFamily="18" charset="0"/>
              </a:rPr>
              <a:t> represent universal issues, which do not relate to time and place</a:t>
            </a:r>
            <a:r>
              <a:rPr lang="hu-HU" sz="2800" dirty="0">
                <a:latin typeface="Baskerville Old Face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Baskerville Old Face" pitchFamily="18" charset="0"/>
              </a:rPr>
              <a:t> BUT: </a:t>
            </a:r>
            <a:r>
              <a:rPr lang="hu-HU" sz="2800" dirty="0" err="1">
                <a:latin typeface="Baskerville Old Face" pitchFamily="18" charset="0"/>
              </a:rPr>
              <a:t>they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take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different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forms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at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different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times</a:t>
            </a:r>
            <a:r>
              <a:rPr lang="hu-HU" sz="2800" dirty="0">
                <a:latin typeface="Baskerville Old Face" pitchFamily="18" charset="0"/>
              </a:rPr>
              <a:t> in </a:t>
            </a:r>
            <a:r>
              <a:rPr lang="hu-HU" sz="2800" dirty="0" err="1">
                <a:latin typeface="Baskerville Old Face" pitchFamily="18" charset="0"/>
              </a:rPr>
              <a:t>different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places</a:t>
            </a:r>
            <a:r>
              <a:rPr lang="hu-HU" sz="2800" dirty="0">
                <a:latin typeface="Baskerville Old Face" pitchFamily="18" charset="0"/>
              </a:rPr>
              <a:t>, </a:t>
            </a:r>
            <a:r>
              <a:rPr lang="hu-HU" sz="2800" dirty="0" err="1">
                <a:latin typeface="Baskerville Old Face" pitchFamily="18" charset="0"/>
              </a:rPr>
              <a:t>they</a:t>
            </a:r>
            <a:r>
              <a:rPr lang="hu-HU" sz="2800" dirty="0">
                <a:latin typeface="Baskerville Old Face" pitchFamily="18" charset="0"/>
              </a:rPr>
              <a:t>  s</a:t>
            </a:r>
            <a:r>
              <a:rPr lang="en-GB" sz="2800" dirty="0">
                <a:latin typeface="Baskerville Old Face" pitchFamily="18" charset="0"/>
              </a:rPr>
              <a:t>peak powerfully of the times</a:t>
            </a:r>
            <a:r>
              <a:rPr lang="hu-HU" sz="2800" dirty="0">
                <a:latin typeface="Baskerville Old Face" pitchFamily="18" charset="0"/>
              </a:rPr>
              <a:t> and </a:t>
            </a:r>
            <a:r>
              <a:rPr lang="hu-HU" sz="2800" dirty="0" err="1">
                <a:latin typeface="Baskerville Old Face" pitchFamily="18" charset="0"/>
              </a:rPr>
              <a:t>places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en-GB" sz="2800" dirty="0">
                <a:latin typeface="Baskerville Old Face" pitchFamily="18" charset="0"/>
              </a:rPr>
              <a:t> in which </a:t>
            </a:r>
            <a:r>
              <a:rPr lang="hu-HU" sz="2800" dirty="0" err="1">
                <a:latin typeface="Baskerville Old Face" pitchFamily="18" charset="0"/>
              </a:rPr>
              <a:t>they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have</a:t>
            </a:r>
            <a:r>
              <a:rPr lang="en-GB" sz="2800" dirty="0">
                <a:latin typeface="Baskerville Old Face" pitchFamily="18" charset="0"/>
              </a:rPr>
              <a:t> been told</a:t>
            </a:r>
            <a:r>
              <a:rPr lang="hu-HU" sz="2800" dirty="0">
                <a:latin typeface="Baskerville Old Face" pitchFamily="18" charset="0"/>
              </a:rPr>
              <a:t>. </a:t>
            </a:r>
            <a:r>
              <a:rPr lang="hu-HU" sz="2800" dirty="0" err="1">
                <a:latin typeface="Baskerville Old Face" pitchFamily="18" charset="0"/>
              </a:rPr>
              <a:t>They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are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historically</a:t>
            </a:r>
            <a:r>
              <a:rPr lang="hu-HU" sz="2800" dirty="0">
                <a:latin typeface="Baskerville Old Face" pitchFamily="18" charset="0"/>
              </a:rPr>
              <a:t> </a:t>
            </a:r>
            <a:r>
              <a:rPr lang="hu-HU" sz="2800" dirty="0" err="1">
                <a:latin typeface="Baskerville Old Face" pitchFamily="18" charset="0"/>
              </a:rPr>
              <a:t>bound</a:t>
            </a:r>
            <a:r>
              <a:rPr lang="hu-HU" sz="2800" dirty="0" smtClean="0">
                <a:latin typeface="Baskerville Old Face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Baskerville Old Face" panose="02020602080505020303" pitchFamily="18" charset="0"/>
              </a:rPr>
              <a:t>They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are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>
                <a:latin typeface="Baskerville Old Face" panose="02020602080505020303" pitchFamily="18" charset="0"/>
              </a:rPr>
              <a:t>effective</a:t>
            </a:r>
            <a:r>
              <a:rPr lang="hu-HU" sz="2800" dirty="0">
                <a:latin typeface="Baskerville Old Face" panose="02020602080505020303" pitchFamily="18" charset="0"/>
              </a:rPr>
              <a:t> </a:t>
            </a:r>
            <a:r>
              <a:rPr lang="hu-HU" sz="2800" dirty="0" err="1">
                <a:latin typeface="Baskerville Old Face" panose="02020602080505020303" pitchFamily="18" charset="0"/>
              </a:rPr>
              <a:t>ways</a:t>
            </a:r>
            <a:r>
              <a:rPr lang="hu-HU" sz="2800" dirty="0">
                <a:latin typeface="Baskerville Old Face" panose="02020602080505020303" pitchFamily="18" charset="0"/>
              </a:rPr>
              <a:t> of </a:t>
            </a:r>
            <a:r>
              <a:rPr lang="hu-HU" sz="2800" dirty="0" err="1">
                <a:latin typeface="Baskerville Old Face" panose="02020602080505020303" pitchFamily="18" charset="0"/>
              </a:rPr>
              <a:t>conveying</a:t>
            </a:r>
            <a:r>
              <a:rPr lang="hu-HU" sz="2800" dirty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knowledge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values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customs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traditions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 </a:t>
            </a:r>
            <a:r>
              <a:rPr lang="hu-HU" sz="2800" dirty="0" err="1">
                <a:latin typeface="Baskerville Old Face" panose="02020602080505020303" pitchFamily="18" charset="0"/>
              </a:rPr>
              <a:t>cultural</a:t>
            </a:r>
            <a:r>
              <a:rPr lang="hu-HU" sz="2800" dirty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heritage</a:t>
            </a:r>
            <a:r>
              <a:rPr lang="hu-HU" sz="2800" dirty="0" smtClean="0">
                <a:latin typeface="Baskerville Old Face" panose="02020602080505020303" pitchFamily="18" charset="0"/>
              </a:rPr>
              <a:t> of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previous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generations</a:t>
            </a:r>
            <a:r>
              <a:rPr lang="hu-HU" sz="2800" dirty="0" smtClean="0">
                <a:latin typeface="Baskerville Old Face" panose="02020602080505020303" pitchFamily="18" charset="0"/>
              </a:rPr>
              <a:t>. </a:t>
            </a:r>
            <a:endParaRPr lang="hu-HU" sz="2800" dirty="0">
              <a:latin typeface="Baskerville Old Face" panose="02020602080505020303" pitchFamily="18" charset="0"/>
            </a:endParaRPr>
          </a:p>
          <a:p>
            <a:endParaRPr lang="hu-HU" sz="2800" dirty="0" smtClean="0">
              <a:latin typeface="Baskerville Old Face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0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latin typeface="Baskerville Old Face" pitchFamily="18" charset="0"/>
              </a:rPr>
              <a:t>Intercultural dialogue</a:t>
            </a:r>
            <a:r>
              <a:rPr lang="hu-HU" sz="6000" b="1" dirty="0">
                <a:latin typeface="Baskerville Old Face" pitchFamily="18" charset="0"/>
              </a:rPr>
              <a:t/>
            </a:r>
            <a:br>
              <a:rPr lang="hu-HU" sz="6000" b="1" dirty="0">
                <a:latin typeface="Baskerville Old Face" pitchFamily="18" charset="0"/>
              </a:rPr>
            </a:br>
            <a:r>
              <a:rPr lang="hu-HU" dirty="0" err="1">
                <a:latin typeface="Baskerville Old Face" pitchFamily="18" charset="0"/>
              </a:rPr>
              <a:t>Responsibility</a:t>
            </a:r>
            <a:r>
              <a:rPr lang="hu-HU" dirty="0">
                <a:latin typeface="Baskerville Old Face" pitchFamily="18" charset="0"/>
              </a:rPr>
              <a:t> of </a:t>
            </a:r>
            <a:r>
              <a:rPr lang="hu-HU" dirty="0" err="1">
                <a:latin typeface="Baskerville Old Face" pitchFamily="18" charset="0"/>
              </a:rPr>
              <a:t>educational</a:t>
            </a:r>
            <a:r>
              <a:rPr lang="hu-HU" dirty="0">
                <a:latin typeface="Baskerville Old Face" pitchFamily="18" charset="0"/>
              </a:rPr>
              <a:t> </a:t>
            </a:r>
            <a:r>
              <a:rPr lang="hu-HU" dirty="0" err="1">
                <a:latin typeface="Baskerville Old Face" pitchFamily="18" charset="0"/>
              </a:rPr>
              <a:t>institutions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58140" y="2413338"/>
            <a:ext cx="10913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err="1">
                <a:latin typeface="Baskerville Old Face" pitchFamily="18" charset="0"/>
                <a:ea typeface="Calibri"/>
              </a:rPr>
              <a:t>To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help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students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become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aware</a:t>
            </a:r>
            <a:r>
              <a:rPr lang="hu-HU" sz="3200" dirty="0">
                <a:latin typeface="Baskerville Old Face" pitchFamily="18" charset="0"/>
                <a:ea typeface="Calibri"/>
              </a:rPr>
              <a:t> of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their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own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roots</a:t>
            </a:r>
            <a:r>
              <a:rPr lang="hu-HU" sz="3200" dirty="0">
                <a:latin typeface="Baskerville Old Face" pitchFamily="18" charset="0"/>
                <a:ea typeface="Calibri"/>
              </a:rPr>
              <a:t>, </a:t>
            </a:r>
            <a:r>
              <a:rPr lang="hu-HU" sz="3200" dirty="0" err="1" smtClean="0">
                <a:latin typeface="Baskerville Old Face" pitchFamily="18" charset="0"/>
                <a:ea typeface="Calibri"/>
              </a:rPr>
              <a:t>cultural</a:t>
            </a:r>
            <a:r>
              <a:rPr lang="hu-HU" sz="3200" dirty="0" smtClean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 smtClean="0">
                <a:latin typeface="Baskerville Old Face" pitchFamily="18" charset="0"/>
                <a:ea typeface="Calibri"/>
              </a:rPr>
              <a:t>heritage</a:t>
            </a:r>
            <a:r>
              <a:rPr lang="hu-HU" sz="3200" dirty="0" smtClean="0">
                <a:latin typeface="Baskerville Old Face" pitchFamily="18" charset="0"/>
                <a:ea typeface="Calibri"/>
              </a:rPr>
              <a:t>, </a:t>
            </a:r>
            <a:r>
              <a:rPr lang="hu-HU" sz="3200" dirty="0" err="1" smtClean="0">
                <a:latin typeface="Baskerville Old Face" pitchFamily="18" charset="0"/>
                <a:ea typeface="Calibri"/>
              </a:rPr>
              <a:t>to</a:t>
            </a:r>
            <a:r>
              <a:rPr lang="hu-HU" sz="3200" dirty="0" smtClean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provide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points</a:t>
            </a:r>
            <a:r>
              <a:rPr lang="hu-HU" sz="3200" dirty="0">
                <a:latin typeface="Baskerville Old Face" pitchFamily="18" charset="0"/>
                <a:ea typeface="Calibri"/>
              </a:rPr>
              <a:t> of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reference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which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allow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them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to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define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their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own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personal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place</a:t>
            </a:r>
            <a:r>
              <a:rPr lang="hu-HU" sz="3200" dirty="0">
                <a:latin typeface="Baskerville Old Face" pitchFamily="18" charset="0"/>
                <a:ea typeface="Calibri"/>
              </a:rPr>
              <a:t> in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the</a:t>
            </a:r>
            <a:r>
              <a:rPr lang="hu-HU" sz="3200" dirty="0">
                <a:latin typeface="Baskerville Old Face" pitchFamily="18" charset="0"/>
                <a:ea typeface="Calibri"/>
              </a:rPr>
              <a:t> </a:t>
            </a:r>
            <a:r>
              <a:rPr lang="hu-HU" sz="3200" dirty="0" err="1">
                <a:latin typeface="Baskerville Old Face" pitchFamily="18" charset="0"/>
                <a:ea typeface="Calibri"/>
              </a:rPr>
              <a:t>world</a:t>
            </a:r>
            <a:r>
              <a:rPr lang="hu-HU" sz="3200" dirty="0">
                <a:latin typeface="Baskerville Old Face" pitchFamily="18" charset="0"/>
                <a:ea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>
                <a:latin typeface="Baskerville Old Face" pitchFamily="18" charset="0"/>
              </a:rPr>
              <a:t>T</a:t>
            </a:r>
            <a:r>
              <a:rPr lang="en-GB" sz="3200" dirty="0">
                <a:latin typeface="Baskerville Old Face" pitchFamily="18" charset="0"/>
              </a:rPr>
              <a:t>o </a:t>
            </a:r>
            <a:r>
              <a:rPr lang="en-GB" sz="3200" dirty="0" err="1">
                <a:latin typeface="Baskerville Old Face" pitchFamily="18" charset="0"/>
              </a:rPr>
              <a:t>provid</a:t>
            </a:r>
            <a:r>
              <a:rPr lang="hu-HU" sz="3200" dirty="0">
                <a:latin typeface="Baskerville Old Face" pitchFamily="18" charset="0"/>
              </a:rPr>
              <a:t>e</a:t>
            </a:r>
            <a:r>
              <a:rPr lang="en-GB" sz="3200" dirty="0">
                <a:latin typeface="Baskerville Old Face" pitchFamily="18" charset="0"/>
              </a:rPr>
              <a:t> students with the necessary theoretical and practical tools </a:t>
            </a:r>
            <a:r>
              <a:rPr lang="hu-HU" sz="3200" dirty="0" err="1">
                <a:latin typeface="Baskerville Old Face" pitchFamily="18" charset="0"/>
              </a:rPr>
              <a:t>so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as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they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can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en-GB" sz="3200" dirty="0">
                <a:latin typeface="Baskerville Old Face" pitchFamily="18" charset="0"/>
              </a:rPr>
              <a:t> acquire knowledge of the values of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other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en-GB" sz="3200" dirty="0">
                <a:latin typeface="Baskerville Old Face" pitchFamily="18" charset="0"/>
              </a:rPr>
              <a:t>culture</a:t>
            </a:r>
            <a:r>
              <a:rPr lang="hu-HU" sz="3200" dirty="0">
                <a:latin typeface="Baskerville Old Face" pitchFamily="18" charset="0"/>
              </a:rPr>
              <a:t>s</a:t>
            </a:r>
            <a:r>
              <a:rPr lang="en-GB" sz="3200" dirty="0">
                <a:latin typeface="Baskerville Old Face" pitchFamily="18" charset="0"/>
              </a:rPr>
              <a:t>, tradition</a:t>
            </a:r>
            <a:r>
              <a:rPr lang="hu-HU" sz="3200" dirty="0">
                <a:latin typeface="Baskerville Old Face" pitchFamily="18" charset="0"/>
              </a:rPr>
              <a:t>s</a:t>
            </a:r>
            <a:r>
              <a:rPr lang="en-GB" sz="3200" dirty="0">
                <a:latin typeface="Baskerville Old Face" pitchFamily="18" charset="0"/>
              </a:rPr>
              <a:t>, and  </a:t>
            </a:r>
            <a:r>
              <a:rPr lang="hu-HU" sz="3200" dirty="0" err="1">
                <a:latin typeface="Baskerville Old Face" pitchFamily="18" charset="0"/>
              </a:rPr>
              <a:t>encourage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them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to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en-GB" sz="3200" dirty="0">
                <a:latin typeface="Baskerville Old Face" pitchFamily="18" charset="0"/>
              </a:rPr>
              <a:t>open towards </a:t>
            </a:r>
            <a:r>
              <a:rPr lang="hu-HU" sz="3200" dirty="0" err="1">
                <a:latin typeface="Baskerville Old Face" pitchFamily="18" charset="0"/>
              </a:rPr>
              <a:t>people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possessing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hu-HU" sz="3200" dirty="0" err="1">
                <a:latin typeface="Baskerville Old Face" pitchFamily="18" charset="0"/>
              </a:rPr>
              <a:t>different</a:t>
            </a:r>
            <a:r>
              <a:rPr lang="hu-HU" sz="3200" dirty="0">
                <a:latin typeface="Baskerville Old Face" pitchFamily="18" charset="0"/>
              </a:rPr>
              <a:t> </a:t>
            </a:r>
            <a:r>
              <a:rPr lang="en-GB" sz="3200" dirty="0">
                <a:latin typeface="Baskerville Old Face" pitchFamily="18" charset="0"/>
              </a:rPr>
              <a:t>cultural </a:t>
            </a:r>
            <a:r>
              <a:rPr lang="en-GB" sz="3200" dirty="0" smtClean="0">
                <a:latin typeface="Baskerville Old Face" pitchFamily="18" charset="0"/>
              </a:rPr>
              <a:t>heritage</a:t>
            </a:r>
            <a:r>
              <a:rPr lang="hu-HU" sz="3200" dirty="0" smtClean="0">
                <a:latin typeface="Baskerville Old Face" pitchFamily="18" charset="0"/>
              </a:rPr>
              <a:t>.</a:t>
            </a:r>
            <a:endParaRPr lang="hu-HU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1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1981200" y="297398"/>
            <a:ext cx="8229600" cy="2339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3200" b="1" dirty="0" err="1">
                <a:latin typeface="Baskerville Old Face" panose="02020602080505020303" pitchFamily="18" charset="0"/>
              </a:rPr>
              <a:t>Tale</a:t>
            </a:r>
            <a:r>
              <a:rPr lang="hu-HU" sz="3200" b="1" dirty="0">
                <a:latin typeface="Baskerville Old Face" panose="02020602080505020303" pitchFamily="18" charset="0"/>
              </a:rPr>
              <a:t> Project</a:t>
            </a:r>
            <a:br>
              <a:rPr lang="hu-HU" sz="3200" b="1" dirty="0">
                <a:latin typeface="Baskerville Old Face" panose="02020602080505020303" pitchFamily="18" charset="0"/>
              </a:rPr>
            </a:br>
            <a:r>
              <a:rPr lang="hu-HU" sz="3200" b="1" i="1" dirty="0">
                <a:latin typeface="Baskerville Old Face" panose="02020602080505020303" pitchFamily="18" charset="0"/>
              </a:rPr>
              <a:t>Winchester University – Apor Vilmos </a:t>
            </a:r>
            <a:r>
              <a:rPr lang="hu-HU" sz="3200" b="1" i="1" dirty="0" err="1">
                <a:latin typeface="Baskerville Old Face" panose="02020602080505020303" pitchFamily="18" charset="0"/>
              </a:rPr>
              <a:t>Catholic</a:t>
            </a:r>
            <a:r>
              <a:rPr lang="hu-HU" sz="3200" b="1" i="1" dirty="0">
                <a:latin typeface="Baskerville Old Face" panose="02020602080505020303" pitchFamily="18" charset="0"/>
              </a:rPr>
              <a:t> College</a:t>
            </a:r>
            <a:endParaRPr lang="hu-HU" altLang="hu-HU" sz="3200" dirty="0"/>
          </a:p>
        </p:txBody>
      </p:sp>
      <p:pic>
        <p:nvPicPr>
          <p:cNvPr id="7171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36838"/>
            <a:ext cx="3754438" cy="3384550"/>
          </a:xfrm>
        </p:spPr>
      </p:pic>
      <p:pic>
        <p:nvPicPr>
          <p:cNvPr id="7172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625726"/>
            <a:ext cx="4038600" cy="3395663"/>
          </a:xfrm>
        </p:spPr>
      </p:pic>
    </p:spTree>
    <p:extLst>
      <p:ext uri="{BB962C8B-B14F-4D97-AF65-F5344CB8AC3E}">
        <p14:creationId xmlns:p14="http://schemas.microsoft.com/office/powerpoint/2010/main" val="21501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latin typeface="Baskerville Old Face" panose="02020602080505020303" pitchFamily="18" charset="0"/>
              </a:rPr>
              <a:t>Research </a:t>
            </a:r>
            <a:r>
              <a:rPr lang="hu-HU" sz="4000" dirty="0" err="1" smtClean="0">
                <a:latin typeface="Baskerville Old Face" panose="02020602080505020303" pitchFamily="18" charset="0"/>
              </a:rPr>
              <a:t>topic</a:t>
            </a:r>
            <a:r>
              <a:rPr lang="hu-HU" sz="4000" dirty="0" smtClean="0">
                <a:latin typeface="Baskerville Old Face" panose="02020602080505020303" pitchFamily="18" charset="0"/>
              </a:rPr>
              <a:t> of </a:t>
            </a:r>
            <a:r>
              <a:rPr lang="hu-HU" sz="40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4000" dirty="0" smtClean="0">
                <a:latin typeface="Baskerville Old Face" panose="02020602080505020303" pitchFamily="18" charset="0"/>
              </a:rPr>
              <a:t> 1st </a:t>
            </a:r>
            <a:r>
              <a:rPr lang="hu-HU" sz="4000" dirty="0" err="1" smtClean="0">
                <a:latin typeface="Baskerville Old Face" panose="02020602080505020303" pitchFamily="18" charset="0"/>
              </a:rPr>
              <a:t>semester</a:t>
            </a:r>
            <a:r>
              <a:rPr lang="hu-HU" sz="4000" dirty="0" smtClean="0">
                <a:latin typeface="Baskerville Old Face" panose="02020602080505020303" pitchFamily="18" charset="0"/>
              </a:rPr>
              <a:t>:</a:t>
            </a:r>
            <a:br>
              <a:rPr lang="hu-HU" sz="4000" dirty="0" smtClean="0">
                <a:latin typeface="Baskerville Old Face" panose="02020602080505020303" pitchFamily="18" charset="0"/>
              </a:rPr>
            </a:br>
            <a:r>
              <a:rPr lang="hu-HU" sz="4000" dirty="0" smtClean="0">
                <a:latin typeface="Baskerville Old Face" panose="02020602080505020303" pitchFamily="18" charset="0"/>
              </a:rPr>
              <a:t>Formula </a:t>
            </a:r>
            <a:r>
              <a:rPr lang="hu-HU" sz="4000" dirty="0" err="1" smtClean="0">
                <a:latin typeface="Baskerville Old Face" panose="02020602080505020303" pitchFamily="18" charset="0"/>
              </a:rPr>
              <a:t>tales</a:t>
            </a:r>
            <a:r>
              <a:rPr lang="hu-HU" sz="4000" dirty="0" smtClean="0">
                <a:latin typeface="Baskerville Old Face" panose="02020602080505020303" pitchFamily="18" charset="0"/>
              </a:rPr>
              <a:t> </a:t>
            </a:r>
            <a:br>
              <a:rPr lang="hu-HU" sz="4000" dirty="0" smtClean="0">
                <a:latin typeface="Baskerville Old Face" panose="02020602080505020303" pitchFamily="18" charset="0"/>
              </a:rPr>
            </a:br>
            <a:r>
              <a:rPr lang="hu-HU" sz="4000" b="1" dirty="0" err="1" smtClean="0">
                <a:latin typeface="Baskerville Old Face" panose="02020602080505020303" pitchFamily="18" charset="0"/>
              </a:rPr>
              <a:t>Runaway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food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type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folk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tales</a:t>
            </a:r>
            <a:r>
              <a:rPr lang="hu-HU" sz="4000" b="1" dirty="0" smtClean="0">
                <a:latin typeface="Baskerville Old Face" panose="02020602080505020303" pitchFamily="18" charset="0"/>
              </a:rPr>
              <a:t> (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Tale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</a:t>
            </a:r>
            <a:r>
              <a:rPr lang="hu-HU" sz="4000" b="1" dirty="0" err="1" smtClean="0">
                <a:latin typeface="Baskerville Old Face" panose="02020602080505020303" pitchFamily="18" charset="0"/>
              </a:rPr>
              <a:t>type</a:t>
            </a:r>
            <a:r>
              <a:rPr lang="hu-HU" sz="4000" b="1" dirty="0" smtClean="0">
                <a:latin typeface="Baskerville Old Face" panose="02020602080505020303" pitchFamily="18" charset="0"/>
              </a:rPr>
              <a:t> 2025)</a:t>
            </a:r>
            <a:endParaRPr lang="hu-HU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7533" y="2232561"/>
            <a:ext cx="8882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Baskerville Old Face" panose="02020602080505020303" pitchFamily="18" charset="0"/>
              </a:rPr>
              <a:t>Definition</a:t>
            </a:r>
            <a:r>
              <a:rPr lang="hu-HU" sz="2800" dirty="0" smtClean="0">
                <a:latin typeface="Baskerville Old Face" panose="02020602080505020303" pitchFamily="18" charset="0"/>
              </a:rPr>
              <a:t>: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formula and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variation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upon</a:t>
            </a:r>
            <a:r>
              <a:rPr lang="hu-HU" sz="2800" dirty="0" smtClean="0">
                <a:latin typeface="Baskerville Old Face" panose="02020602080505020303" pitchFamily="18" charset="0"/>
              </a:rPr>
              <a:t> it 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become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basis</a:t>
            </a:r>
            <a:r>
              <a:rPr lang="hu-HU" sz="2800" dirty="0" smtClean="0">
                <a:latin typeface="Baskerville Old Face" panose="02020602080505020303" pitchFamily="18" charset="0"/>
              </a:rPr>
              <a:t> of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the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act</a:t>
            </a:r>
            <a:r>
              <a:rPr lang="hu-HU" sz="2800" dirty="0" smtClean="0">
                <a:latin typeface="Baskerville Old Face" panose="02020602080505020303" pitchFamily="18" charset="0"/>
              </a:rPr>
              <a:t> of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storytelling</a:t>
            </a:r>
            <a:r>
              <a:rPr lang="hu-HU" sz="2800" dirty="0" smtClean="0">
                <a:latin typeface="Baskerville Old Face" panose="02020602080505020303" pitchFamily="18" charset="0"/>
              </a:rPr>
              <a:t> 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itself</a:t>
            </a:r>
            <a:r>
              <a:rPr lang="hu-HU" sz="2800" dirty="0" smtClean="0">
                <a:latin typeface="Baskerville Old Face" panose="02020602080505020303" pitchFamily="18" charset="0"/>
              </a:rPr>
              <a:t>.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Plot</a:t>
            </a:r>
            <a:r>
              <a:rPr lang="hu-HU" sz="2800" dirty="0" smtClean="0">
                <a:latin typeface="Baskerville Old Face" panose="02020602080505020303" pitchFamily="18" charset="0"/>
              </a:rPr>
              <a:t> is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spare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functions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merely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as</a:t>
            </a:r>
            <a:r>
              <a:rPr lang="hu-HU" sz="2800" dirty="0" smtClean="0">
                <a:latin typeface="Baskerville Old Face" panose="02020602080505020303" pitchFamily="18" charset="0"/>
              </a:rPr>
              <a:t> a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basis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for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developing</a:t>
            </a:r>
            <a:r>
              <a:rPr lang="hu-HU" sz="2800" dirty="0" smtClean="0">
                <a:latin typeface="Baskerville Old Face" panose="02020602080505020303" pitchFamily="18" charset="0"/>
              </a:rPr>
              <a:t> a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narrative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pattern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which</a:t>
            </a:r>
            <a:r>
              <a:rPr lang="hu-HU" sz="2800" dirty="0" smtClean="0">
                <a:latin typeface="Baskerville Old Face" panose="02020602080505020303" pitchFamily="18" charset="0"/>
              </a:rPr>
              <a:t> is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repeated</a:t>
            </a:r>
            <a:r>
              <a:rPr lang="hu-HU" sz="2800" dirty="0" smtClean="0">
                <a:latin typeface="Baskerville Old Face" panose="02020602080505020303" pitchFamily="18" charset="0"/>
              </a:rPr>
              <a:t> (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variations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additions</a:t>
            </a:r>
            <a:r>
              <a:rPr lang="hu-HU" sz="2800" dirty="0" smtClean="0">
                <a:latin typeface="Baskerville Old Face" panose="02020602080505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Baskerville Old Face" panose="02020602080505020303" pitchFamily="18" charset="0"/>
              </a:rPr>
              <a:t>Advantages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values</a:t>
            </a:r>
            <a:r>
              <a:rPr lang="hu-HU" sz="2800" dirty="0" smtClean="0">
                <a:latin typeface="Baskerville Old Face" panose="02020602080505020303" pitchFamily="18" charset="0"/>
              </a:rPr>
              <a:t>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800" dirty="0" err="1" smtClean="0">
                <a:latin typeface="Baskerville Old Face" panose="02020602080505020303" pitchFamily="18" charset="0"/>
              </a:rPr>
              <a:t>Appeal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to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young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children</a:t>
            </a:r>
            <a:r>
              <a:rPr lang="hu-HU" sz="2800" dirty="0" smtClean="0">
                <a:latin typeface="Baskerville Old Face" panose="02020602080505020303" pitchFamily="18" charset="0"/>
              </a:rPr>
              <a:t> –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simple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plot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predictable</a:t>
            </a:r>
            <a:r>
              <a:rPr lang="hu-HU" sz="2800" dirty="0">
                <a:latin typeface="Baskerville Old Face" panose="02020602080505020303" pitchFamily="18" charset="0"/>
              </a:rPr>
              <a:t>,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repetitive</a:t>
            </a:r>
            <a:r>
              <a:rPr lang="hu-HU" sz="2800" dirty="0" smtClean="0">
                <a:latin typeface="Baskerville Old Face" panose="02020602080505020303" pitchFamily="18" charset="0"/>
              </a:rPr>
              <a:t>,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rhythmical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quality</a:t>
            </a:r>
            <a:endParaRPr lang="hu-HU" sz="2800" dirty="0" smtClean="0">
              <a:latin typeface="Baskerville Old Face" panose="020206020805050203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lot</a:t>
            </a: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of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cultural</a:t>
            </a: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variants</a:t>
            </a: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– 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developing</a:t>
            </a: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intercultural</a:t>
            </a:r>
            <a:r>
              <a:rPr lang="hu-HU" sz="2800" kern="12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  </a:t>
            </a:r>
            <a:r>
              <a:rPr lang="hu-HU" sz="2800" kern="12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competence</a:t>
            </a:r>
            <a:endParaRPr lang="hu-HU" sz="2800" kern="12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2800" dirty="0" smtClean="0">
                <a:latin typeface="Baskerville Old Face" panose="02020602080505020303" pitchFamily="18" charset="0"/>
              </a:rPr>
              <a:t>A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lot</a:t>
            </a:r>
            <a:r>
              <a:rPr lang="hu-HU" sz="2800" dirty="0" smtClean="0">
                <a:latin typeface="Baskerville Old Face" panose="02020602080505020303" pitchFamily="18" charset="0"/>
              </a:rPr>
              <a:t> of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creative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ways</a:t>
            </a:r>
            <a:r>
              <a:rPr lang="hu-HU" sz="2800" dirty="0" smtClean="0">
                <a:latin typeface="Baskerville Old Face" panose="02020602080505020303" pitchFamily="18" charset="0"/>
              </a:rPr>
              <a:t> of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pedagogical</a:t>
            </a:r>
            <a:r>
              <a:rPr lang="hu-HU" sz="2800" dirty="0" smtClean="0">
                <a:latin typeface="Baskerville Old Face" panose="02020602080505020303" pitchFamily="18" charset="0"/>
              </a:rPr>
              <a:t> </a:t>
            </a:r>
            <a:r>
              <a:rPr lang="hu-HU" sz="2800" dirty="0" err="1" smtClean="0">
                <a:latin typeface="Baskerville Old Face" panose="02020602080505020303" pitchFamily="18" charset="0"/>
              </a:rPr>
              <a:t>application</a:t>
            </a:r>
            <a:endParaRPr lang="hu-HU" sz="2800" kern="12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2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37276"/>
              </p:ext>
            </p:extLst>
          </p:nvPr>
        </p:nvGraphicFramePr>
        <p:xfrm>
          <a:off x="334852" y="321972"/>
          <a:ext cx="11539470" cy="6619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9741"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err="1" smtClean="0">
                          <a:latin typeface="Gabriola" panose="04040605051002020D02" pitchFamily="82" charset="0"/>
                          <a:cs typeface="Aldhabi" panose="01000000000000000000" pitchFamily="2" charset="-78"/>
                        </a:rPr>
                        <a:t>Johnny-Cake</a:t>
                      </a:r>
                      <a:endParaRPr lang="hu-HU" sz="4000" dirty="0" smtClean="0">
                        <a:latin typeface="Gabriola" panose="04040605051002020D02" pitchFamily="82" charset="0"/>
                        <a:cs typeface="Aldhabi" panose="01000000000000000000" pitchFamily="2" charset="-78"/>
                      </a:endParaRPr>
                    </a:p>
                    <a:p>
                      <a:pPr algn="ctr"/>
                      <a:endParaRPr lang="hu-HU" sz="3600" dirty="0" smtClean="0"/>
                    </a:p>
                    <a:p>
                      <a:pPr algn="ctr"/>
                      <a:endParaRPr lang="hu-HU" sz="36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 smtClean="0"/>
                        <a:t> British</a:t>
                      </a:r>
                      <a:r>
                        <a:rPr lang="hu-HU" sz="2400" baseline="0" dirty="0" smtClean="0"/>
                        <a:t> variant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baseline="0" dirty="0" smtClean="0"/>
                        <a:t> Joseph Jacobs: </a:t>
                      </a:r>
                      <a:r>
                        <a:rPr lang="hu-HU" sz="2400" i="1" baseline="0" dirty="0" smtClean="0"/>
                        <a:t>English </a:t>
                      </a:r>
                      <a:r>
                        <a:rPr lang="hu-HU" sz="2400" i="1" baseline="0" dirty="0" err="1" smtClean="0"/>
                        <a:t>Fairy</a:t>
                      </a:r>
                      <a:r>
                        <a:rPr lang="hu-HU" sz="2400" i="1" baseline="0" dirty="0" smtClean="0"/>
                        <a:t> </a:t>
                      </a:r>
                      <a:r>
                        <a:rPr lang="hu-HU" sz="2400" i="1" baseline="0" dirty="0" err="1" smtClean="0"/>
                        <a:t>Tales</a:t>
                      </a:r>
                      <a:r>
                        <a:rPr lang="hu-HU" sz="2400" baseline="0" dirty="0" smtClean="0"/>
                        <a:t>, 1890</a:t>
                      </a:r>
                      <a:endParaRPr lang="hu-H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Gabriola" panose="04040605051002020D02" pitchFamily="82" charset="0"/>
                        </a:rPr>
                        <a:t>The </a:t>
                      </a:r>
                      <a:r>
                        <a:rPr lang="hu-HU" sz="4000" dirty="0" err="1" smtClean="0">
                          <a:latin typeface="Gabriola" panose="04040605051002020D02" pitchFamily="82" charset="0"/>
                        </a:rPr>
                        <a:t>Gingerbread</a:t>
                      </a:r>
                      <a:r>
                        <a:rPr lang="hu-HU" sz="4000" baseline="0" dirty="0" smtClean="0">
                          <a:latin typeface="Gabriola" panose="04040605051002020D02" pitchFamily="82" charset="0"/>
                        </a:rPr>
                        <a:t> Man</a:t>
                      </a:r>
                    </a:p>
                    <a:p>
                      <a:pPr algn="ctr"/>
                      <a:endParaRPr lang="hu-HU" sz="3600" baseline="0" dirty="0" smtClean="0"/>
                    </a:p>
                    <a:p>
                      <a:pPr algn="ctr"/>
                      <a:endParaRPr lang="hu-HU" sz="3600" baseline="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baseline="0" dirty="0" smtClean="0"/>
                        <a:t>American variant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baseline="0" dirty="0" smtClean="0">
                          <a:latin typeface="Garamond" panose="02020404030301010803" pitchFamily="18" charset="0"/>
                        </a:rPr>
                        <a:t>first appeared in </a:t>
                      </a:r>
                      <a:r>
                        <a:rPr lang="en-US" sz="2400" b="0" i="1" u="none" strike="noStrike" baseline="0" dirty="0" smtClean="0">
                          <a:latin typeface="Garamond" panose="02020404030301010803" pitchFamily="18" charset="0"/>
                        </a:rPr>
                        <a:t>St. Nicholas magazine </a:t>
                      </a:r>
                      <a:r>
                        <a:rPr lang="en-US" sz="2400" b="0" i="0" u="none" strike="noStrike" baseline="0" dirty="0" smtClean="0">
                          <a:latin typeface="Garamond" panose="02020404030301010803" pitchFamily="18" charset="0"/>
                        </a:rPr>
                        <a:t>in 1875 </a:t>
                      </a:r>
                      <a:endParaRPr lang="hu-HU" sz="2400" b="0" i="0" kern="1200" dirty="0" smtClean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hu-HU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latin typeface="Gabriola" panose="04040605051002020D02" pitchFamily="82" charset="0"/>
                        </a:rPr>
                        <a:t>The Little </a:t>
                      </a:r>
                      <a:r>
                        <a:rPr lang="hu-HU" sz="4000" dirty="0" err="1" smtClean="0">
                          <a:latin typeface="Gabriola" panose="04040605051002020D02" pitchFamily="82" charset="0"/>
                        </a:rPr>
                        <a:t>Dumpling</a:t>
                      </a:r>
                      <a:endParaRPr lang="hu-HU" sz="4000" dirty="0" smtClean="0">
                        <a:latin typeface="Gabriola" panose="04040605051002020D02" pitchFamily="82" charset="0"/>
                      </a:endParaRPr>
                    </a:p>
                    <a:p>
                      <a:pPr algn="ctr"/>
                      <a:endParaRPr lang="hu-HU" sz="3600" dirty="0" smtClean="0"/>
                    </a:p>
                    <a:p>
                      <a:pPr algn="l"/>
                      <a:endParaRPr lang="hu-HU" sz="2000" dirty="0" smtClean="0"/>
                    </a:p>
                    <a:p>
                      <a:pPr algn="l"/>
                      <a:endParaRPr lang="hu-HU" sz="20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 err="1" smtClean="0"/>
                        <a:t>Hungarian</a:t>
                      </a:r>
                      <a:r>
                        <a:rPr lang="hu-HU" sz="2400" baseline="0" dirty="0" smtClean="0"/>
                        <a:t> variant</a:t>
                      </a:r>
                      <a:endParaRPr lang="hu-HU" sz="2400" dirty="0" smtClean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hu-HU" sz="2400" dirty="0" smtClean="0"/>
                        <a:t>László</a:t>
                      </a:r>
                      <a:r>
                        <a:rPr lang="hu-HU" sz="2400" baseline="0" dirty="0" smtClean="0"/>
                        <a:t> Arany: </a:t>
                      </a:r>
                      <a:r>
                        <a:rPr lang="hu-HU" sz="2400" i="1" baseline="0" dirty="0" err="1" smtClean="0"/>
                        <a:t>Hungarian</a:t>
                      </a:r>
                      <a:r>
                        <a:rPr lang="hu-HU" sz="2400" i="1" baseline="0" dirty="0" smtClean="0"/>
                        <a:t> </a:t>
                      </a:r>
                      <a:r>
                        <a:rPr lang="hu-HU" sz="2400" i="1" baseline="0" dirty="0" err="1" smtClean="0"/>
                        <a:t>Folk</a:t>
                      </a:r>
                      <a:r>
                        <a:rPr lang="hu-HU" sz="2400" i="1" baseline="0" dirty="0" smtClean="0"/>
                        <a:t> </a:t>
                      </a:r>
                      <a:r>
                        <a:rPr lang="hu-HU" sz="2400" i="1" baseline="0" dirty="0" err="1" smtClean="0"/>
                        <a:t>Tales</a:t>
                      </a:r>
                      <a:r>
                        <a:rPr lang="hu-HU" sz="2400" i="1" baseline="0" dirty="0" smtClean="0"/>
                        <a:t> </a:t>
                      </a:r>
                      <a:r>
                        <a:rPr lang="hu-HU" sz="2400" baseline="0" dirty="0" smtClean="0"/>
                        <a:t>1862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0" y="3271232"/>
            <a:ext cx="2556134" cy="30072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25" y="3464416"/>
            <a:ext cx="3479709" cy="25306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0" y="3271232"/>
            <a:ext cx="2908897" cy="31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zappa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769</TotalTime>
  <Words>517</Words>
  <Application>Microsoft Office PowerPoint</Application>
  <PresentationFormat>Szélesvásznú</PresentationFormat>
  <Paragraphs>62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Aldhabi</vt:lpstr>
      <vt:lpstr>Arial</vt:lpstr>
      <vt:lpstr>Baskerville Old Face</vt:lpstr>
      <vt:lpstr>Calibri</vt:lpstr>
      <vt:lpstr>Courier New</vt:lpstr>
      <vt:lpstr>Gabriola</vt:lpstr>
      <vt:lpstr>Garamond</vt:lpstr>
      <vt:lpstr>Szappan</vt:lpstr>
      <vt:lpstr>Conveying values through folktales  Project Week in Vác 2017 </vt:lpstr>
      <vt:lpstr>PowerPoint-bemutató</vt:lpstr>
      <vt:lpstr>PowerPoint-bemutató</vt:lpstr>
      <vt:lpstr>Role of folktales in value transmission  Folktales are universal and timeless</vt:lpstr>
      <vt:lpstr>Role of folktales in value transmission  Folktales are not universal and timeless</vt:lpstr>
      <vt:lpstr>Intercultural dialogue Responsibility of educational institutions</vt:lpstr>
      <vt:lpstr>Tale Project Winchester University – Apor Vilmos Catholic College</vt:lpstr>
      <vt:lpstr>Research topic of the 1st semester: Formula tales  Runaway food type folk tales (Tale type 2025)</vt:lpstr>
      <vt:lpstr>PowerPoint-bemutató</vt:lpstr>
      <vt:lpstr>Comparing three cultural versions of the Runaway food type folktale</vt:lpstr>
      <vt:lpstr>Research topic of the 2nd semester:  Jack and the Beanstalk Storytelling based on pictures about the Jack and the Beanstalk puppet performance in Kabóca Puppet Theatre</vt:lpstr>
      <vt:lpstr>Jack and the Beanstalk: comic book adaptation</vt:lpstr>
      <vt:lpstr>Schoolwork 1) Digital storytelling: iPad animation using Lego characters 2) Life-size storymap 3) Telling the story creating a picture string</vt:lpstr>
      <vt:lpstr>Puppetshow-parody of a classic fairy tale The Frog Prince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tales of the runaway food type</dc:title>
  <dc:creator>Vargha Tamas</dc:creator>
  <cp:lastModifiedBy>Bethlenfalvy Gábor</cp:lastModifiedBy>
  <cp:revision>73</cp:revision>
  <dcterms:created xsi:type="dcterms:W3CDTF">2017-03-10T13:06:53Z</dcterms:created>
  <dcterms:modified xsi:type="dcterms:W3CDTF">2017-06-15T20:47:03Z</dcterms:modified>
</cp:coreProperties>
</file>