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AD9EB"/>
            </a:gs>
            <a:gs pos="16999">
              <a:srgbClr val="B0C6E1"/>
            </a:gs>
            <a:gs pos="25999">
              <a:srgbClr val="B0C6E1"/>
            </a:gs>
            <a:gs pos="100000">
              <a:srgbClr val="F6F9FC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18" y="6404292"/>
            <a:ext cx="26398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 idx="4294967295"/>
          </p:nvPr>
        </p:nvSpPr>
        <p:spPr>
          <a:xfrm>
            <a:off x="900112" y="908050"/>
            <a:ext cx="7772400" cy="14700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b="1" sz="2400">
                <a:latin typeface="Maiandra GD"/>
                <a:ea typeface="Maiandra GD"/>
                <a:cs typeface="Maiandra GD"/>
                <a:sym typeface="Maiandra GD"/>
              </a:defRPr>
            </a:pPr>
            <a:r>
              <a:t>The Hedgehog, the Merchant, the King and the Poor Man </a:t>
            </a:r>
            <a:br/>
            <a:r>
              <a:rPr b="0" sz="1800"/>
              <a:t> </a:t>
            </a:r>
            <a:r>
              <a:rPr b="0" i="1" sz="1800"/>
              <a:t>A Hungarian Folktale</a:t>
            </a:r>
          </a:p>
        </p:txBody>
      </p:sp>
      <p:sp>
        <p:nvSpPr>
          <p:cNvPr id="21" name="Shape 21"/>
          <p:cNvSpPr/>
          <p:nvPr>
            <p:ph type="body" sz="quarter" idx="4294967295"/>
          </p:nvPr>
        </p:nvSpPr>
        <p:spPr>
          <a:xfrm>
            <a:off x="1547812" y="2349500"/>
            <a:ext cx="6400801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spcBef>
                <a:spcPts val="500"/>
              </a:spcBef>
              <a:buSzTx/>
              <a:buNone/>
              <a:defRPr sz="2400">
                <a:latin typeface="Maiandra GD"/>
                <a:ea typeface="Maiandra GD"/>
                <a:cs typeface="Maiandra GD"/>
                <a:sym typeface="Maiandra GD"/>
              </a:defRPr>
            </a:pPr>
            <a:r>
              <a:t> </a:t>
            </a:r>
            <a:r>
              <a:rPr sz="2000"/>
              <a:t>Setting</a:t>
            </a:r>
            <a:endParaRPr sz="2000"/>
          </a:p>
          <a:p>
            <a:pPr marL="0" indent="0" algn="ctr">
              <a:spcBef>
                <a:spcPts val="300"/>
              </a:spcBef>
              <a:buSzTx/>
              <a:buNone/>
              <a:defRPr sz="1600">
                <a:latin typeface="Maiandra GD"/>
                <a:ea typeface="Maiandra GD"/>
                <a:cs typeface="Maiandra GD"/>
                <a:sym typeface="Maiandra GD"/>
              </a:defRPr>
            </a:pPr>
            <a:r>
              <a:t>Most  folktale settings remove the tale from the real world, and  they are described in vague terms. Yet, in a way,  they reflect  the typical landscape of the tale’s culture, e. g. medieval Europe with its forests, castles, and cottages</a:t>
            </a:r>
            <a:r>
              <a:rPr sz="1200"/>
              <a:t>.</a:t>
            </a:r>
          </a:p>
        </p:txBody>
      </p:sp>
      <p:pic>
        <p:nvPicPr>
          <p:cNvPr id="22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9475" y="4005262"/>
            <a:ext cx="2486025" cy="2708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795527">
              <a:defRPr sz="2088">
                <a:latin typeface="Monotype Corsiva"/>
                <a:ea typeface="Monotype Corsiva"/>
                <a:cs typeface="Monotype Corsiva"/>
                <a:sym typeface="Monotype Corsiva"/>
              </a:defRPr>
            </a:pPr>
            <a:r>
              <a:t>Comparison of the tale text and the cartoon by  Marcell Jankovics </a:t>
            </a:r>
            <a:br/>
            <a:r>
              <a:rPr sz="3132"/>
              <a:t>The forest</a:t>
            </a:r>
          </a:p>
        </p:txBody>
      </p:sp>
      <p:sp>
        <p:nvSpPr>
          <p:cNvPr id="25" name="Shape 25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00"/>
              </a:spcBef>
              <a:buSzTx/>
              <a:buNone/>
              <a:defRPr sz="1800" u="sng"/>
            </a:pPr>
            <a:r>
              <a:t>In the text</a:t>
            </a:r>
            <a:r>
              <a:rPr u="none"/>
              <a:t>: The forest is a ‘great wild thicket’, where the characters  can see ‘neither the sky nor the earth’. They are just ’groping and stumbling  around like a blind man’. It is a mysterious place. </a:t>
            </a:r>
          </a:p>
          <a:p>
            <a:pPr marL="0" indent="0">
              <a:spcBef>
                <a:spcPts val="400"/>
              </a:spcBef>
              <a:buSzTx/>
              <a:buNone/>
              <a:defRPr sz="1800" u="sng"/>
            </a:pPr>
            <a:r>
              <a:t>In the cartoon</a:t>
            </a:r>
            <a:r>
              <a:rPr u="none"/>
              <a:t>: There are a lot of trees where you can get easily lost. The ground is bleak, and although there is a clearing, the three Elders (the King, the Merchant, and the Poor Man) can’t  get out.</a:t>
            </a:r>
          </a:p>
        </p:txBody>
      </p:sp>
      <p:pic>
        <p:nvPicPr>
          <p:cNvPr id="2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975" y="3716337"/>
            <a:ext cx="4581525" cy="26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/>
            <a:r>
              <a:t>The poor man’s house</a:t>
            </a:r>
          </a:p>
        </p:txBody>
      </p:sp>
      <p:sp>
        <p:nvSpPr>
          <p:cNvPr id="29" name="Shape 29"/>
          <p:cNvSpPr/>
          <p:nvPr>
            <p:ph type="body" idx="4294967295"/>
          </p:nvPr>
        </p:nvSpPr>
        <p:spPr>
          <a:xfrm>
            <a:off x="457200" y="1412875"/>
            <a:ext cx="8229600" cy="47132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00"/>
              </a:spcBef>
              <a:buSzTx/>
              <a:buNone/>
              <a:defRPr sz="2000" u="sng"/>
            </a:pPr>
            <a:r>
              <a:t>In the text</a:t>
            </a:r>
            <a:r>
              <a:rPr u="none"/>
              <a:t>: There is a stove, where the  poor man is lying when the Hedgehog arrives.  First he gives the hedgehog food on a wooden plate under a bench by the fire. Then he seats his adopted son at his side, and  puts a tin plate before him. </a:t>
            </a:r>
          </a:p>
          <a:p>
            <a:pPr marL="0" indent="0">
              <a:spcBef>
                <a:spcPts val="400"/>
              </a:spcBef>
              <a:buSzTx/>
              <a:buNone/>
              <a:defRPr sz="2000" u="sng"/>
            </a:pPr>
            <a:r>
              <a:t>In the cartoon</a:t>
            </a:r>
            <a:r>
              <a:rPr u="none"/>
              <a:t>: We can’t see many items in the house. There is  a small window without a curtain. The poor man and his wife are sleeping in  a big „towering” bed and there is a candle standing  by it. In the kitchen we can see a big dining table with a bench behind it.  The characters are  eating with wooden spoons. There are  a lot of jugs on the wall.</a:t>
            </a:r>
          </a:p>
        </p:txBody>
      </p:sp>
      <p:pic>
        <p:nvPicPr>
          <p:cNvPr id="3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0550" y="4581525"/>
            <a:ext cx="2882900" cy="2065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/>
            <a:r>
              <a:t>The shopkeeper’s house</a:t>
            </a:r>
          </a:p>
        </p:txBody>
      </p:sp>
      <p:sp>
        <p:nvSpPr>
          <p:cNvPr id="33" name="Shape 33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00"/>
              </a:spcBef>
              <a:buSzTx/>
              <a:buNone/>
              <a:defRPr sz="2000" u="sng"/>
            </a:pPr>
            <a:r>
              <a:t>In the text</a:t>
            </a:r>
            <a:r>
              <a:rPr u="none"/>
              <a:t>: We know that there is a gate belonging to the shopkeeper’s house.  The shopkeeper calls his three daughters into the „white chamber”. He seats his daughter in a ‘coach , to which four horses were attached.’</a:t>
            </a:r>
          </a:p>
          <a:p>
            <a:pPr marL="0" indent="0">
              <a:spcBef>
                <a:spcPts val="400"/>
              </a:spcBef>
              <a:buSzTx/>
              <a:buNone/>
              <a:defRPr sz="2000" u="sng"/>
            </a:pPr>
            <a:r>
              <a:t>In the cartoon</a:t>
            </a:r>
            <a:r>
              <a:rPr u="none"/>
              <a:t>: The shopkeeper’s house is big, outside, the walls are of orange colour, with green windows. The yard is covered up with snow, and there is a dog, too. Inside the house we can see a spacious room , two big windows with  light green courtains and a small storage press. There is only one horse attached to the coach.</a:t>
            </a:r>
          </a:p>
        </p:txBody>
      </p:sp>
      <p:pic>
        <p:nvPicPr>
          <p:cNvPr id="3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212" y="4581525"/>
            <a:ext cx="2595563" cy="1870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64162" y="4581525"/>
            <a:ext cx="2705101" cy="1941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/>
            <a:r>
              <a:t>The King’s castle</a:t>
            </a:r>
          </a:p>
        </p:txBody>
      </p:sp>
      <p:sp>
        <p:nvSpPr>
          <p:cNvPr id="38" name="Shape 38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00"/>
              </a:spcBef>
              <a:buSzTx/>
              <a:buNone/>
              <a:defRPr sz="2000" u="sng"/>
            </a:pPr>
            <a:r>
              <a:t>In the text</a:t>
            </a:r>
            <a:r>
              <a:rPr u="none"/>
              <a:t>: The King calls his three daughters into the „white chamber”, and seats his daughter into a ‘chariot with gold and glass’.</a:t>
            </a:r>
          </a:p>
          <a:p>
            <a:pPr marL="0" indent="0">
              <a:buSzTx/>
              <a:buNone/>
              <a:defRPr sz="2000"/>
            </a:pPr>
          </a:p>
          <a:p>
            <a:pPr marL="0" indent="0">
              <a:spcBef>
                <a:spcPts val="400"/>
              </a:spcBef>
              <a:buSzTx/>
              <a:buNone/>
              <a:defRPr sz="2000" u="sng"/>
            </a:pPr>
            <a:r>
              <a:t>In the cartoon</a:t>
            </a:r>
            <a:r>
              <a:rPr u="none"/>
              <a:t>: The castle is on the top of the hill. The king is sitting on a big throne decorated with motifs of Hungarian folk culture. There are six horses attached to the  chariot.</a:t>
            </a:r>
          </a:p>
        </p:txBody>
      </p:sp>
      <p:pic>
        <p:nvPicPr>
          <p:cNvPr id="3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8762" y="3644900"/>
            <a:ext cx="3546476" cy="255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/>
            <a:r>
              <a:t>The Palace of the Young Couple</a:t>
            </a:r>
          </a:p>
        </p:txBody>
      </p:sp>
      <p:sp>
        <p:nvSpPr>
          <p:cNvPr id="42" name="Shape 42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00"/>
              </a:spcBef>
              <a:buSzTx/>
              <a:buNone/>
              <a:defRPr sz="2000" u="sng"/>
            </a:pPr>
            <a:r>
              <a:t>In the text: </a:t>
            </a:r>
            <a:r>
              <a:rPr u="none"/>
              <a:t>The palace is a ‘copper-roofed marble palace, turning on a cock’s foot’. It is a ‘pearl-given palace’.</a:t>
            </a:r>
          </a:p>
          <a:p>
            <a:pPr marL="0" indent="0">
              <a:buSzTx/>
              <a:buNone/>
              <a:defRPr sz="2000"/>
            </a:pPr>
          </a:p>
          <a:p>
            <a:pPr marL="0" indent="0">
              <a:spcBef>
                <a:spcPts val="400"/>
              </a:spcBef>
              <a:buSzTx/>
              <a:buNone/>
              <a:defRPr sz="2000" u="sng"/>
            </a:pPr>
            <a:r>
              <a:t>In the cartoon: </a:t>
            </a:r>
            <a:r>
              <a:rPr u="none"/>
              <a:t>Big, sparkling palace with diamond walls and diamond windows.</a:t>
            </a:r>
          </a:p>
          <a:p>
            <a:pPr marL="0" indent="0">
              <a:buSzTx/>
              <a:buNone/>
            </a:pPr>
            <a:r>
              <a:t> </a:t>
            </a:r>
          </a:p>
        </p:txBody>
      </p:sp>
      <p:pic>
        <p:nvPicPr>
          <p:cNvPr id="4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2450" y="3789362"/>
            <a:ext cx="2959100" cy="2143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-té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éma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-té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éma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