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40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21459B4-4476-2247-9FB2-150E12232991}" type="datetimeFigureOut">
              <a:rPr lang="en-US" smtClean="0"/>
              <a:t>08/06/2017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96572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21459B4-4476-2247-9FB2-150E12232991}" type="datetimeFigureOut">
              <a:rPr lang="en-US" smtClean="0"/>
              <a:t>08/06/2017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147235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21459B4-4476-2247-9FB2-150E12232991}" type="datetimeFigureOut">
              <a:rPr lang="en-US" smtClean="0"/>
              <a:t>08/06/2017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112585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21459B4-4476-2247-9FB2-150E12232991}" type="datetimeFigureOut">
              <a:rPr lang="en-US" smtClean="0"/>
              <a:t>08/06/2017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325457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21459B4-4476-2247-9FB2-150E12232991}" type="datetimeFigureOut">
              <a:rPr lang="en-US" smtClean="0"/>
              <a:t>08/06/2017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234017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21459B4-4476-2247-9FB2-150E12232991}" type="datetimeFigureOut">
              <a:rPr lang="en-US" smtClean="0"/>
              <a:t>08/06/2017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157486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21459B4-4476-2247-9FB2-150E12232991}" type="datetimeFigureOut">
              <a:rPr lang="en-US" smtClean="0"/>
              <a:t>08/06/2017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20871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21459B4-4476-2247-9FB2-150E12232991}" type="datetimeFigureOut">
              <a:rPr lang="en-US" smtClean="0"/>
              <a:t>08/06/2017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397069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459B4-4476-2247-9FB2-150E12232991}" type="datetimeFigureOut">
              <a:rPr lang="en-US" smtClean="0"/>
              <a:t>08/06/2017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138312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21459B4-4476-2247-9FB2-150E12232991}" type="datetimeFigureOut">
              <a:rPr lang="en-US" smtClean="0"/>
              <a:t>08/06/2017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21695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21459B4-4476-2247-9FB2-150E12232991}" type="datetimeFigureOut">
              <a:rPr lang="en-US" smtClean="0"/>
              <a:t>08/06/2017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E2E99-D9F7-254E-95C0-A643B80633C1}" type="slidenum">
              <a:rPr lang="en-US" smtClean="0"/>
              <a:t>‹#›</a:t>
            </a:fld>
            <a:endParaRPr lang="en-US"/>
          </a:p>
        </p:txBody>
      </p:sp>
    </p:spTree>
    <p:extLst>
      <p:ext uri="{BB962C8B-B14F-4D97-AF65-F5344CB8AC3E}">
        <p14:creationId xmlns:p14="http://schemas.microsoft.com/office/powerpoint/2010/main" val="3809773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459B4-4476-2247-9FB2-150E12232991}" type="datetimeFigureOut">
              <a:rPr lang="en-US" smtClean="0"/>
              <a:t>08/06/2017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E2E99-D9F7-254E-95C0-A643B80633C1}" type="slidenum">
              <a:rPr lang="en-US" smtClean="0"/>
              <a:t>‹#›</a:t>
            </a:fld>
            <a:endParaRPr lang="en-US"/>
          </a:p>
        </p:txBody>
      </p:sp>
    </p:spTree>
    <p:extLst>
      <p:ext uri="{BB962C8B-B14F-4D97-AF65-F5344CB8AC3E}">
        <p14:creationId xmlns:p14="http://schemas.microsoft.com/office/powerpoint/2010/main" val="939577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4jGDKRcuSM" TargetMode="Externa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olkandfairytaleproject.weebly.com" TargetMode="Externa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Folk fairy tale trip to Hungary</a:t>
            </a:r>
          </a:p>
        </p:txBody>
      </p:sp>
      <p:sp>
        <p:nvSpPr>
          <p:cNvPr id="3" name="Subtitle 2"/>
          <p:cNvSpPr>
            <a:spLocks noGrp="1"/>
          </p:cNvSpPr>
          <p:nvPr>
            <p:ph type="subTitle" idx="1"/>
          </p:nvPr>
        </p:nvSpPr>
        <p:spPr/>
        <p:txBody>
          <a:bodyPr>
            <a:normAutofit fontScale="85000" lnSpcReduction="20000"/>
          </a:bodyPr>
          <a:lstStyle/>
          <a:p>
            <a:r>
              <a:rPr lang="en-GB" dirty="0"/>
              <a:t>An English language exchange trip to analyse traditional folk fairy tales, in addition to discussing and experiencing the differences between the English and Hungarian school systems. </a:t>
            </a:r>
          </a:p>
        </p:txBody>
      </p:sp>
    </p:spTree>
    <p:extLst>
      <p:ext uri="{BB962C8B-B14F-4D97-AF65-F5344CB8AC3E}">
        <p14:creationId xmlns:p14="http://schemas.microsoft.com/office/powerpoint/2010/main" val="131669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Website</a:t>
            </a:r>
          </a:p>
          <a:p>
            <a:endParaRPr lang="en-US" dirty="0"/>
          </a:p>
          <a:p>
            <a:r>
              <a:rPr lang="en-US" dirty="0" smtClean="0"/>
              <a:t>Select Fairy Tale</a:t>
            </a:r>
          </a:p>
          <a:p>
            <a:endParaRPr lang="en-US" dirty="0"/>
          </a:p>
          <a:p>
            <a:endParaRPr lang="en-US" dirty="0" smtClean="0"/>
          </a:p>
          <a:p>
            <a:pPr marL="0" indent="0">
              <a:buNone/>
            </a:pPr>
            <a:r>
              <a:rPr lang="en-US" dirty="0" smtClean="0"/>
              <a:t>Develop pedagogic approach</a:t>
            </a:r>
          </a:p>
          <a:p>
            <a:pPr marL="0" indent="0">
              <a:buNone/>
            </a:pPr>
            <a:endParaRPr lang="en-US" dirty="0"/>
          </a:p>
          <a:p>
            <a:pPr marL="0" indent="0">
              <a:buNone/>
            </a:pPr>
            <a:r>
              <a:rPr lang="en-US" dirty="0" smtClean="0"/>
              <a:t>Experiment in school in early January</a:t>
            </a:r>
            <a:endParaRPr lang="en-US" dirty="0"/>
          </a:p>
        </p:txBody>
      </p:sp>
      <p:pic>
        <p:nvPicPr>
          <p:cNvPr id="5" name="Content Placeholder 4" descr="Hedgehog picture 1.jpg"/>
          <p:cNvPicPr>
            <a:picLocks noGrp="1" noChangeAspect="1"/>
          </p:cNvPicPr>
          <p:nvPr>
            <p:ph sz="half" idx="2"/>
          </p:nvPr>
        </p:nvPicPr>
        <p:blipFill>
          <a:blip r:embed="rId2">
            <a:extLst>
              <a:ext uri="{28A0092B-C50C-407E-A947-70E740481C1C}">
                <a14:useLocalDpi xmlns:a14="http://schemas.microsoft.com/office/drawing/2010/main" val="0"/>
              </a:ext>
            </a:extLst>
          </a:blip>
          <a:srcRect t="7975" b="7975"/>
          <a:stretch>
            <a:fillRect/>
          </a:stretch>
        </p:blipFill>
        <p:spPr>
          <a:xfrm rot="16200000">
            <a:off x="4648200" y="1600200"/>
            <a:ext cx="4038600" cy="4525963"/>
          </a:xfrm>
        </p:spPr>
      </p:pic>
    </p:spTree>
    <p:extLst>
      <p:ext uri="{BB962C8B-B14F-4D97-AF65-F5344CB8AC3E}">
        <p14:creationId xmlns:p14="http://schemas.microsoft.com/office/powerpoint/2010/main" val="316779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trip</a:t>
            </a:r>
          </a:p>
        </p:txBody>
      </p:sp>
      <p:sp>
        <p:nvSpPr>
          <p:cNvPr id="3" name="Content Placeholder 2"/>
          <p:cNvSpPr>
            <a:spLocks noGrp="1"/>
          </p:cNvSpPr>
          <p:nvPr>
            <p:ph idx="1"/>
          </p:nvPr>
        </p:nvSpPr>
        <p:spPr>
          <a:xfrm>
            <a:off x="337923" y="2078187"/>
            <a:ext cx="8557987" cy="4365446"/>
          </a:xfrm>
        </p:spPr>
        <p:txBody>
          <a:bodyPr>
            <a:normAutofit fontScale="92500" lnSpcReduction="10000"/>
          </a:bodyPr>
          <a:lstStyle/>
          <a:p>
            <a:pPr marL="0" indent="0">
              <a:buNone/>
            </a:pPr>
            <a:r>
              <a:rPr lang="en-GB" sz="2000" dirty="0"/>
              <a:t>In April 2016, seven English Language specialists travelled to Vac, Hungary (red circle on map) to partake in a Folk Fairy Tale project. We stayed at </a:t>
            </a:r>
            <a:r>
              <a:rPr lang="en-GB" sz="2000" dirty="0" err="1"/>
              <a:t>Apor</a:t>
            </a:r>
            <a:r>
              <a:rPr lang="en-GB" sz="2000" dirty="0"/>
              <a:t> </a:t>
            </a:r>
            <a:r>
              <a:rPr lang="en-GB" sz="2000" dirty="0" err="1"/>
              <a:t>Vilmos</a:t>
            </a:r>
            <a:r>
              <a:rPr lang="en-GB" sz="2000" dirty="0"/>
              <a:t> Catholic College, a teacher training college in Vac, where we not only experienced life as Hungarian students, but we were also given the opportunity to teach in multiple primary schools. In addition to this we also gave presentations and taught workshops to the </a:t>
            </a:r>
            <a:br>
              <a:rPr lang="en-GB" sz="2000" dirty="0"/>
            </a:br>
            <a:r>
              <a:rPr lang="en-GB" sz="2000" dirty="0"/>
              <a:t>Hungarian university students. </a:t>
            </a:r>
          </a:p>
          <a:p>
            <a:pPr marL="0" indent="0">
              <a:buNone/>
            </a:pPr>
            <a:endParaRPr lang="en-GB" sz="1200" dirty="0"/>
          </a:p>
          <a:p>
            <a:pPr marL="0" indent="0">
              <a:buNone/>
            </a:pPr>
            <a:r>
              <a:rPr lang="en-GB" sz="2000" dirty="0"/>
              <a:t>The main aim of the project was to complete a comparative </a:t>
            </a:r>
            <a:br>
              <a:rPr lang="en-GB" sz="2000" dirty="0"/>
            </a:br>
            <a:r>
              <a:rPr lang="en-GB" sz="2000" dirty="0"/>
              <a:t>study between the traditional folk fairy tales popular in each </a:t>
            </a:r>
            <a:br>
              <a:rPr lang="en-GB" sz="2000" dirty="0"/>
            </a:br>
            <a:r>
              <a:rPr lang="en-GB" sz="2000" dirty="0"/>
              <a:t>country.  We analysed and discussed the key themes, motifs </a:t>
            </a:r>
            <a:br>
              <a:rPr lang="en-GB" sz="2000" dirty="0"/>
            </a:br>
            <a:r>
              <a:rPr lang="en-GB" sz="2000" dirty="0"/>
              <a:t>and characters in our varying folk </a:t>
            </a:r>
            <a:br>
              <a:rPr lang="en-GB" sz="2000" dirty="0"/>
            </a:br>
            <a:r>
              <a:rPr lang="en-GB" sz="2000" dirty="0"/>
              <a:t>fairy tales, and planned a lesson </a:t>
            </a:r>
            <a:br>
              <a:rPr lang="en-GB" sz="2000" dirty="0"/>
            </a:br>
            <a:r>
              <a:rPr lang="en-GB" sz="2000" dirty="0"/>
              <a:t>which we took into both English </a:t>
            </a:r>
            <a:br>
              <a:rPr lang="en-GB" sz="2000" dirty="0"/>
            </a:br>
            <a:r>
              <a:rPr lang="en-GB" sz="2000" dirty="0"/>
              <a:t>and Hungarian primary schools in</a:t>
            </a:r>
            <a:br>
              <a:rPr lang="en-GB" sz="2000" dirty="0"/>
            </a:br>
            <a:r>
              <a:rPr lang="en-GB" sz="2000" dirty="0"/>
              <a:t>order to create a comparison. </a:t>
            </a:r>
          </a:p>
        </p:txBody>
      </p:sp>
      <p:pic>
        <p:nvPicPr>
          <p:cNvPr id="4" name="Picture 3"/>
          <p:cNvPicPr>
            <a:picLocks noChangeAspect="1"/>
          </p:cNvPicPr>
          <p:nvPr/>
        </p:nvPicPr>
        <p:blipFill>
          <a:blip r:embed="rId2"/>
          <a:stretch>
            <a:fillRect/>
          </a:stretch>
        </p:blipFill>
        <p:spPr>
          <a:xfrm>
            <a:off x="7059345" y="5085065"/>
            <a:ext cx="1836564" cy="1631614"/>
          </a:xfrm>
          <a:prstGeom prst="rect">
            <a:avLst/>
          </a:prstGeom>
        </p:spPr>
      </p:pic>
      <p:pic>
        <p:nvPicPr>
          <p:cNvPr id="1026" name="Picture 2" descr="Image result for budapest hungary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817" y="5085065"/>
            <a:ext cx="2207165" cy="135856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076797" y="5399883"/>
            <a:ext cx="3428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91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project</a:t>
            </a:r>
          </a:p>
        </p:txBody>
      </p:sp>
      <p:sp>
        <p:nvSpPr>
          <p:cNvPr id="3" name="Content Placeholder 2"/>
          <p:cNvSpPr>
            <a:spLocks noGrp="1"/>
          </p:cNvSpPr>
          <p:nvPr>
            <p:ph idx="1"/>
          </p:nvPr>
        </p:nvSpPr>
        <p:spPr>
          <a:xfrm>
            <a:off x="435895" y="1417638"/>
            <a:ext cx="8272211" cy="6056588"/>
          </a:xfrm>
        </p:spPr>
        <p:txBody>
          <a:bodyPr>
            <a:normAutofit/>
          </a:bodyPr>
          <a:lstStyle/>
          <a:p>
            <a:pPr marL="0" indent="0" algn="just">
              <a:buNone/>
            </a:pPr>
            <a:r>
              <a:rPr lang="en-GB" sz="2400" dirty="0"/>
              <a:t>Whilst in England, we spent time analysing a multitude of traditional English and Hungarian folk fairy tales. Our aim was to develop a keen knowledge of the similarities and differences between the tales, as well as discover how they could be a beneficial teaching aid in school. </a:t>
            </a:r>
          </a:p>
          <a:p>
            <a:pPr marL="0" indent="0" algn="just">
              <a:buNone/>
            </a:pPr>
            <a:endParaRPr lang="en-GB" sz="2400" dirty="0"/>
          </a:p>
          <a:p>
            <a:pPr marL="0" indent="0" algn="just">
              <a:buNone/>
            </a:pPr>
            <a:r>
              <a:rPr lang="en-GB" sz="2400" dirty="0"/>
              <a:t>After planning and teaching a successful lesson in England, we travelled to Hungary to teach a similar lesson, adapted slightly to compensate for the language barrier. We used the same lesson plan which was based on a Hungarian folk tale, and incorporated a range of typical English teaching strategies, such as the use of technology, in order to form a fair comparison between our two teaching experiences.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2321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project</a:t>
            </a:r>
          </a:p>
        </p:txBody>
      </p:sp>
      <p:sp>
        <p:nvSpPr>
          <p:cNvPr id="3" name="Content Placeholder 2"/>
          <p:cNvSpPr>
            <a:spLocks noGrp="1"/>
          </p:cNvSpPr>
          <p:nvPr>
            <p:ph idx="1"/>
          </p:nvPr>
        </p:nvSpPr>
        <p:spPr>
          <a:xfrm>
            <a:off x="435895" y="1209056"/>
            <a:ext cx="8272211" cy="6155844"/>
          </a:xfrm>
        </p:spPr>
        <p:txBody>
          <a:bodyPr/>
          <a:lstStyle/>
          <a:p>
            <a:pPr marL="0" indent="0">
              <a:buNone/>
            </a:pPr>
            <a:r>
              <a:rPr lang="en-GB" sz="2400" dirty="0"/>
              <a:t>After observing an experienced practitioner teaching an English language lesson to Hungarian students, we concluded that current teaching methods in Hungary are similar to traditional teaching methods in England. With the children sat at individual desks set out in rows, there was little discussion or group work incorporated into the lesson. </a:t>
            </a:r>
          </a:p>
          <a:p>
            <a:pPr marL="0" indent="0">
              <a:buNone/>
            </a:pPr>
            <a:endParaRPr lang="en-GB" sz="2400" dirty="0"/>
          </a:p>
          <a:p>
            <a:pPr marL="0" indent="0">
              <a:buNone/>
            </a:pPr>
            <a:r>
              <a:rPr lang="en-GB" sz="2400" dirty="0"/>
              <a:t>Whilst teaching our own lesson therefore, </a:t>
            </a:r>
            <a:br>
              <a:rPr lang="en-GB" sz="2400" dirty="0"/>
            </a:br>
            <a:r>
              <a:rPr lang="en-GB" sz="2400" dirty="0"/>
              <a:t>the pupils were initially unsure of how to </a:t>
            </a:r>
            <a:br>
              <a:rPr lang="en-GB" sz="2400" dirty="0"/>
            </a:br>
            <a:r>
              <a:rPr lang="en-GB" sz="2400" dirty="0"/>
              <a:t>react, however the opportunity to use iPads to </a:t>
            </a:r>
            <a:br>
              <a:rPr lang="en-GB" sz="2400" dirty="0"/>
            </a:br>
            <a:r>
              <a:rPr lang="en-GB" sz="2400" dirty="0"/>
              <a:t>support their learning was of great interest, </a:t>
            </a:r>
            <a:br>
              <a:rPr lang="en-GB" sz="2400" dirty="0"/>
            </a:br>
            <a:r>
              <a:rPr lang="en-GB" sz="2400" dirty="0"/>
              <a:t>and they were soon engaged with their task. </a:t>
            </a:r>
          </a:p>
          <a:p>
            <a:pPr marL="0" indent="0">
              <a:buNone/>
            </a:pPr>
            <a:endParaRPr lang="en-GB" dirty="0"/>
          </a:p>
        </p:txBody>
      </p:sp>
    </p:spTree>
    <p:extLst>
      <p:ext uri="{BB962C8B-B14F-4D97-AF65-F5344CB8AC3E}">
        <p14:creationId xmlns:p14="http://schemas.microsoft.com/office/powerpoint/2010/main" val="357098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Experience</a:t>
            </a:r>
          </a:p>
        </p:txBody>
      </p:sp>
      <p:sp>
        <p:nvSpPr>
          <p:cNvPr id="3" name="Content Placeholder 2"/>
          <p:cNvSpPr>
            <a:spLocks noGrp="1"/>
          </p:cNvSpPr>
          <p:nvPr>
            <p:ph idx="1"/>
          </p:nvPr>
        </p:nvSpPr>
        <p:spPr>
          <a:xfrm>
            <a:off x="435895" y="1417639"/>
            <a:ext cx="8272211" cy="4411868"/>
          </a:xfrm>
        </p:spPr>
        <p:txBody>
          <a:bodyPr>
            <a:noAutofit/>
          </a:bodyPr>
          <a:lstStyle/>
          <a:p>
            <a:pPr marL="0" indent="0">
              <a:buNone/>
            </a:pPr>
            <a:r>
              <a:rPr lang="en-GB" sz="2000" dirty="0" smtClean="0"/>
              <a:t>Personally</a:t>
            </a:r>
            <a:r>
              <a:rPr lang="en-GB" sz="2000" dirty="0"/>
              <a:t>, we found the experience of not only observing, but teaching in a Hungarian primary school an invaluable one. We had no choice but to adapt our original lesson plan, and be flexible practitioners when faced with 30 pupils who spoke very little English. </a:t>
            </a:r>
          </a:p>
          <a:p>
            <a:pPr marL="0" indent="0">
              <a:buNone/>
            </a:pPr>
            <a:r>
              <a:rPr lang="en-GB" sz="2000" dirty="0" smtClean="0"/>
              <a:t>Additionally</a:t>
            </a:r>
            <a:r>
              <a:rPr lang="en-GB" sz="2000" dirty="0"/>
              <a:t>, having the opportunity to share our own knowledge and experiences with other university students, and share ideas for our practice has proved extremely useful. Introducing technology to the students, many of whom had never used an iPad before, gave them new innovative ideas which they could adapt to use on the technology which was available to them.  Alternatively, we saw how technology is not always the most affective method of capturing children’s interest, with drama, music and puppetry being three key themes at the heart of Hungarian teaching</a:t>
            </a:r>
            <a:r>
              <a:rPr lang="en-GB" sz="2400" dirty="0"/>
              <a:t>. </a:t>
            </a:r>
          </a:p>
        </p:txBody>
      </p:sp>
    </p:spTree>
    <p:extLst>
      <p:ext uri="{BB962C8B-B14F-4D97-AF65-F5344CB8AC3E}">
        <p14:creationId xmlns:p14="http://schemas.microsoft.com/office/powerpoint/2010/main" val="140045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 all work </a:t>
            </a:r>
          </a:p>
        </p:txBody>
      </p:sp>
      <p:sp>
        <p:nvSpPr>
          <p:cNvPr id="3" name="Content Placeholder 2"/>
          <p:cNvSpPr>
            <a:spLocks noGrp="1"/>
          </p:cNvSpPr>
          <p:nvPr>
            <p:ph idx="1"/>
          </p:nvPr>
        </p:nvSpPr>
        <p:spPr>
          <a:xfrm>
            <a:off x="435895" y="2005078"/>
            <a:ext cx="8272211" cy="4949174"/>
          </a:xfrm>
        </p:spPr>
        <p:txBody>
          <a:bodyPr>
            <a:normAutofit fontScale="85000" lnSpcReduction="20000"/>
          </a:bodyPr>
          <a:lstStyle/>
          <a:p>
            <a:pPr marL="0" indent="0">
              <a:buNone/>
            </a:pPr>
            <a:r>
              <a:rPr lang="en-GB" sz="2400" dirty="0"/>
              <a:t>During our trip to Hungary, we also had free time to explore the country, as well as partaking in activities organised by the university. The Hungarian students who hosted us during our visit were extremely talented when it came to music and theatre, putting on performances and teaching us about the benefits of incorporating drama in teaching.</a:t>
            </a:r>
          </a:p>
          <a:p>
            <a:pPr marL="0" indent="0">
              <a:buNone/>
            </a:pPr>
            <a:endParaRPr lang="en-GB" sz="2400" dirty="0"/>
          </a:p>
          <a:p>
            <a:pPr marL="0" indent="0">
              <a:buNone/>
            </a:pPr>
            <a:r>
              <a:rPr lang="en-GB" sz="2400" dirty="0"/>
              <a:t>We also had time to explore Vac, as well as several trips to Budapest </a:t>
            </a:r>
            <a:br>
              <a:rPr lang="en-GB" sz="2400" dirty="0"/>
            </a:br>
            <a:r>
              <a:rPr lang="en-GB" sz="2400" dirty="0"/>
              <a:t>with the university students. During one of these trips we went to a small </a:t>
            </a:r>
            <a:br>
              <a:rPr lang="en-GB" sz="2400" dirty="0"/>
            </a:br>
            <a:r>
              <a:rPr lang="en-GB" sz="2400" dirty="0"/>
              <a:t>story museum which was a definite highlight for out group. With each </a:t>
            </a:r>
            <a:br>
              <a:rPr lang="en-GB" sz="2400" dirty="0"/>
            </a:br>
            <a:r>
              <a:rPr lang="en-GB" sz="2400" dirty="0"/>
              <a:t>room symbolising a different part of a classic Hungarian folk tale, we were </a:t>
            </a:r>
            <a:br>
              <a:rPr lang="en-GB" sz="2400" dirty="0"/>
            </a:br>
            <a:r>
              <a:rPr lang="en-GB" sz="2400" dirty="0"/>
              <a:t>taken on a sensory trail throughout the story, offering multiple ideas for </a:t>
            </a:r>
            <a:br>
              <a:rPr lang="en-GB" sz="2400" dirty="0"/>
            </a:br>
            <a:r>
              <a:rPr lang="en-GB" sz="2400" dirty="0"/>
              <a:t>our own teaching.  </a:t>
            </a:r>
          </a:p>
          <a:p>
            <a:pPr marL="0" indent="0">
              <a:buNone/>
            </a:pPr>
            <a:endParaRPr lang="en-GB" sz="2400" dirty="0"/>
          </a:p>
          <a:p>
            <a:pPr marL="0" indent="0">
              <a:buNone/>
            </a:pPr>
            <a:r>
              <a:rPr lang="en-GB" sz="2400" dirty="0"/>
              <a:t>Another favourite part was a visit from an American musician, Danny Bain, </a:t>
            </a:r>
            <a:br>
              <a:rPr lang="en-GB" sz="2400" dirty="0"/>
            </a:br>
            <a:r>
              <a:rPr lang="en-GB" sz="2400" dirty="0"/>
              <a:t>who performed The Gingerbread Man, (linked below). </a:t>
            </a:r>
          </a:p>
          <a:p>
            <a:pPr marL="0" indent="0">
              <a:buNone/>
            </a:pPr>
            <a:endParaRPr lang="en-GB" sz="2100" dirty="0"/>
          </a:p>
          <a:p>
            <a:pPr marL="0" indent="0">
              <a:buNone/>
            </a:pPr>
            <a:r>
              <a:rPr lang="en-GB" sz="2100" dirty="0">
                <a:hlinkClick r:id="rId2"/>
              </a:rPr>
              <a:t>https://www.youtube.com/watch?v=L4jGDKRcuSM</a:t>
            </a:r>
            <a:endParaRPr lang="en-GB" sz="2100" dirty="0"/>
          </a:p>
          <a:p>
            <a:pPr marL="0" indent="0">
              <a:buNone/>
            </a:pPr>
            <a:endParaRPr lang="en-GB" dirty="0"/>
          </a:p>
        </p:txBody>
      </p:sp>
      <p:pic>
        <p:nvPicPr>
          <p:cNvPr id="4" name="Picture 3"/>
          <p:cNvPicPr>
            <a:picLocks noChangeAspect="1"/>
          </p:cNvPicPr>
          <p:nvPr/>
        </p:nvPicPr>
        <p:blipFill>
          <a:blip r:embed="rId3"/>
          <a:stretch>
            <a:fillRect/>
          </a:stretch>
        </p:blipFill>
        <p:spPr>
          <a:xfrm>
            <a:off x="6373347" y="3252698"/>
            <a:ext cx="2508930" cy="3345240"/>
          </a:xfrm>
          <a:prstGeom prst="rect">
            <a:avLst/>
          </a:prstGeom>
        </p:spPr>
      </p:pic>
    </p:spTree>
    <p:extLst>
      <p:ext uri="{BB962C8B-B14F-4D97-AF65-F5344CB8AC3E}">
        <p14:creationId xmlns:p14="http://schemas.microsoft.com/office/powerpoint/2010/main" val="161246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 the </a:t>
            </a:r>
            <a:r>
              <a:rPr lang="en-GB" dirty="0" smtClean="0"/>
              <a:t>experience</a:t>
            </a:r>
            <a:endParaRPr lang="en-GB" dirty="0"/>
          </a:p>
        </p:txBody>
      </p:sp>
      <p:sp>
        <p:nvSpPr>
          <p:cNvPr id="3" name="Content Placeholder 2"/>
          <p:cNvSpPr>
            <a:spLocks noGrp="1"/>
          </p:cNvSpPr>
          <p:nvPr>
            <p:ph idx="1"/>
          </p:nvPr>
        </p:nvSpPr>
        <p:spPr>
          <a:xfrm>
            <a:off x="3618498" y="1887699"/>
            <a:ext cx="5089608" cy="4810854"/>
          </a:xfrm>
        </p:spPr>
        <p:txBody>
          <a:bodyPr>
            <a:normAutofit fontScale="55000" lnSpcReduction="20000"/>
          </a:bodyPr>
          <a:lstStyle/>
          <a:p>
            <a:pPr marL="0" indent="0">
              <a:buNone/>
            </a:pPr>
            <a:r>
              <a:rPr lang="en-GB" dirty="0"/>
              <a:t>If you are given the opportunity to go on a trip such as this one, we would highly recommend you do it! Not only will it be useful for your future career, but it is also an opportunity to go to another country and get involved with activities and experiences which may not otherwise be available. </a:t>
            </a:r>
          </a:p>
          <a:p>
            <a:pPr marL="0" indent="0">
              <a:buNone/>
            </a:pPr>
            <a:endParaRPr lang="en-GB" dirty="0"/>
          </a:p>
          <a:p>
            <a:pPr marL="0" indent="0">
              <a:buNone/>
            </a:pPr>
            <a:r>
              <a:rPr lang="en-GB" dirty="0"/>
              <a:t>Of course, teaching in another country will look good on your CV, but there are so many other reasons as to why you should seriously consider going on an exchange trip whilst at university.  As a group, we stayed in Budapest after our week at the university to continue exploring the amazing city, with two of us continuing our travels to Vienna, Prague and Amsterdam. Without the help of the university, and our week with </a:t>
            </a:r>
            <a:r>
              <a:rPr lang="en-GB" dirty="0" err="1"/>
              <a:t>Apor</a:t>
            </a:r>
            <a:r>
              <a:rPr lang="en-GB" dirty="0"/>
              <a:t> </a:t>
            </a:r>
            <a:r>
              <a:rPr lang="en-GB" dirty="0" err="1"/>
              <a:t>Vilmos</a:t>
            </a:r>
            <a:r>
              <a:rPr lang="en-GB" dirty="0"/>
              <a:t> Catholic College, none of us would have had the same opportunities, nor made the friends and memories that we have come away with. </a:t>
            </a:r>
          </a:p>
        </p:txBody>
      </p:sp>
      <p:pic>
        <p:nvPicPr>
          <p:cNvPr id="4" name="Picture 3"/>
          <p:cNvPicPr>
            <a:picLocks noChangeAspect="1"/>
          </p:cNvPicPr>
          <p:nvPr/>
        </p:nvPicPr>
        <p:blipFill>
          <a:blip r:embed="rId2"/>
          <a:stretch>
            <a:fillRect/>
          </a:stretch>
        </p:blipFill>
        <p:spPr>
          <a:xfrm>
            <a:off x="435894" y="2032078"/>
            <a:ext cx="2902870" cy="2935124"/>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435895" y="4967203"/>
            <a:ext cx="1457661" cy="1457661"/>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1887328" y="4967202"/>
            <a:ext cx="1457663" cy="1457661"/>
          </a:xfrm>
          <a:prstGeom prst="rect">
            <a:avLst/>
          </a:prstGeom>
          <a:ln>
            <a:solidFill>
              <a:schemeClr val="accent1"/>
            </a:solidFill>
          </a:ln>
        </p:spPr>
      </p:pic>
    </p:spTree>
    <p:extLst>
      <p:ext uri="{BB962C8B-B14F-4D97-AF65-F5344CB8AC3E}">
        <p14:creationId xmlns:p14="http://schemas.microsoft.com/office/powerpoint/2010/main" val="184294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folkandfairytaleproject.weebly.com</a:t>
            </a:r>
            <a:endParaRPr lang="en-US" dirty="0" smtClean="0"/>
          </a:p>
          <a:p>
            <a:endParaRPr lang="en-US" dirty="0"/>
          </a:p>
        </p:txBody>
      </p:sp>
      <p:pic>
        <p:nvPicPr>
          <p:cNvPr id="4" name="Picture 3" descr="Screen Shot 2016-11-22 at 12.40.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3" y="2355243"/>
            <a:ext cx="7685664" cy="4371816"/>
          </a:xfrm>
          <a:prstGeom prst="rect">
            <a:avLst/>
          </a:prstGeom>
        </p:spPr>
      </p:pic>
    </p:spTree>
    <p:extLst>
      <p:ext uri="{BB962C8B-B14F-4D97-AF65-F5344CB8AC3E}">
        <p14:creationId xmlns:p14="http://schemas.microsoft.com/office/powerpoint/2010/main" val="1346780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TotalTime>
  <Words>731</Words>
  <Application>Microsoft Macintosh PowerPoint</Application>
  <PresentationFormat>On-screen Show (4:3)</PresentationFormat>
  <Paragraphs>42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Folk fairy tale trip to Hungary</vt:lpstr>
      <vt:lpstr>Aims</vt:lpstr>
      <vt:lpstr>About the trip</vt:lpstr>
      <vt:lpstr>The project</vt:lpstr>
      <vt:lpstr>The project</vt:lpstr>
      <vt:lpstr>The Experience</vt:lpstr>
      <vt:lpstr>Not all work </vt:lpstr>
      <vt:lpstr>Share the experience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 fairy tale trip to Hungary</dc:title>
  <dc:creator>Jonathan Rooke</dc:creator>
  <cp:lastModifiedBy>Jonathan Rooke</cp:lastModifiedBy>
  <cp:revision>6</cp:revision>
  <dcterms:created xsi:type="dcterms:W3CDTF">2016-11-22T12:28:03Z</dcterms:created>
  <dcterms:modified xsi:type="dcterms:W3CDTF">2017-06-08T17:17:59Z</dcterms:modified>
</cp:coreProperties>
</file>