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61" r:id="rId5"/>
    <p:sldId id="259" r:id="rId6"/>
    <p:sldId id="260" r:id="rId7"/>
    <p:sldId id="262" r:id="rId8"/>
    <p:sldId id="263" r:id="rId9"/>
    <p:sldId id="265" r:id="rId10"/>
    <p:sldId id="264" r:id="rId11"/>
    <p:sldId id="266" r:id="rId12"/>
    <p:sldId id="267" r:id="rId13"/>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20"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hu-HU" smtClean="0"/>
              <a:t>Mintacím szerkesztése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164FA32C-8676-46A4-8EB0-4EEDC608D5CE}" type="datetimeFigureOut">
              <a:rPr lang="hu-HU" smtClean="0"/>
              <a:t>2017. 03. 11.</a:t>
            </a:fld>
            <a:endParaRPr lang="hu-HU"/>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hu-HU"/>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C1253722-90F7-4823-BCC4-3D3F64232163}" type="slidenum">
              <a:rPr lang="hu-HU" smtClean="0"/>
              <a:t>‹#›</a:t>
            </a:fld>
            <a:endParaRPr lang="hu-HU"/>
          </a:p>
        </p:txBody>
      </p:sp>
    </p:spTree>
    <p:extLst>
      <p:ext uri="{BB962C8B-B14F-4D97-AF65-F5344CB8AC3E}">
        <p14:creationId xmlns:p14="http://schemas.microsoft.com/office/powerpoint/2010/main" val="146352980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164FA32C-8676-46A4-8EB0-4EEDC608D5CE}" type="datetimeFigureOut">
              <a:rPr lang="hu-HU" smtClean="0"/>
              <a:t>2017. 03. 11.</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1253722-90F7-4823-BCC4-3D3F64232163}" type="slidenum">
              <a:rPr lang="hu-HU" smtClean="0"/>
              <a:t>‹#›</a:t>
            </a:fld>
            <a:endParaRPr lang="hu-HU"/>
          </a:p>
        </p:txBody>
      </p:sp>
    </p:spTree>
    <p:extLst>
      <p:ext uri="{BB962C8B-B14F-4D97-AF65-F5344CB8AC3E}">
        <p14:creationId xmlns:p14="http://schemas.microsoft.com/office/powerpoint/2010/main" val="2508580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164FA32C-8676-46A4-8EB0-4EEDC608D5CE}" type="datetimeFigureOut">
              <a:rPr lang="hu-HU" smtClean="0"/>
              <a:t>2017. 03. 11.</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1253722-90F7-4823-BCC4-3D3F64232163}" type="slidenum">
              <a:rPr lang="hu-HU" smtClean="0"/>
              <a:t>‹#›</a:t>
            </a:fld>
            <a:endParaRPr lang="hu-HU"/>
          </a:p>
        </p:txBody>
      </p:sp>
    </p:spTree>
    <p:extLst>
      <p:ext uri="{BB962C8B-B14F-4D97-AF65-F5344CB8AC3E}">
        <p14:creationId xmlns:p14="http://schemas.microsoft.com/office/powerpoint/2010/main" val="2757370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164FA32C-8676-46A4-8EB0-4EEDC608D5CE}" type="datetimeFigureOut">
              <a:rPr lang="hu-HU" smtClean="0"/>
              <a:t>2017. 03. 11.</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1253722-90F7-4823-BCC4-3D3F64232163}" type="slidenum">
              <a:rPr lang="hu-HU" smtClean="0"/>
              <a:t>‹#›</a:t>
            </a:fld>
            <a:endParaRPr lang="hu-HU"/>
          </a:p>
        </p:txBody>
      </p:sp>
    </p:spTree>
    <p:extLst>
      <p:ext uri="{BB962C8B-B14F-4D97-AF65-F5344CB8AC3E}">
        <p14:creationId xmlns:p14="http://schemas.microsoft.com/office/powerpoint/2010/main" val="2394759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hu-HU" smtClean="0"/>
              <a:t>Mintacím szerkesztése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164FA32C-8676-46A4-8EB0-4EEDC608D5CE}" type="datetimeFigureOut">
              <a:rPr lang="hu-HU" smtClean="0"/>
              <a:t>2017. 03. 11.</a:t>
            </a:fld>
            <a:endParaRPr lang="hu-HU"/>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hu-HU"/>
          </a:p>
        </p:txBody>
      </p:sp>
      <p:sp>
        <p:nvSpPr>
          <p:cNvPr id="6" name="Slide Number Placeholder 5"/>
          <p:cNvSpPr>
            <a:spLocks noGrp="1"/>
          </p:cNvSpPr>
          <p:nvPr>
            <p:ph type="sldNum" sz="quarter" idx="12"/>
          </p:nvPr>
        </p:nvSpPr>
        <p:spPr>
          <a:xfrm>
            <a:off x="8604504" y="5212080"/>
            <a:ext cx="2112264" cy="228600"/>
          </a:xfrm>
        </p:spPr>
        <p:txBody>
          <a:bodyPr/>
          <a:lstStyle/>
          <a:p>
            <a:fld id="{C1253722-90F7-4823-BCC4-3D3F64232163}" type="slidenum">
              <a:rPr lang="hu-HU" smtClean="0"/>
              <a:t>‹#›</a:t>
            </a:fld>
            <a:endParaRPr lang="hu-HU"/>
          </a:p>
        </p:txBody>
      </p:sp>
    </p:spTree>
    <p:extLst>
      <p:ext uri="{BB962C8B-B14F-4D97-AF65-F5344CB8AC3E}">
        <p14:creationId xmlns:p14="http://schemas.microsoft.com/office/powerpoint/2010/main" val="318783438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tartalomrész">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164FA32C-8676-46A4-8EB0-4EEDC608D5CE}" type="datetimeFigureOut">
              <a:rPr lang="hu-HU" smtClean="0"/>
              <a:t>2017. 03. 11.</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C1253722-90F7-4823-BCC4-3D3F64232163}" type="slidenum">
              <a:rPr lang="hu-HU" smtClean="0"/>
              <a:t>‹#›</a:t>
            </a:fld>
            <a:endParaRPr lang="hu-HU"/>
          </a:p>
        </p:txBody>
      </p:sp>
    </p:spTree>
    <p:extLst>
      <p:ext uri="{BB962C8B-B14F-4D97-AF65-F5344CB8AC3E}">
        <p14:creationId xmlns:p14="http://schemas.microsoft.com/office/powerpoint/2010/main" val="390807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164FA32C-8676-46A4-8EB0-4EEDC608D5CE}" type="datetimeFigureOut">
              <a:rPr lang="hu-HU" smtClean="0"/>
              <a:t>2017. 03. 11.</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C1253722-90F7-4823-BCC4-3D3F64232163}" type="slidenum">
              <a:rPr lang="hu-HU" smtClean="0"/>
              <a:t>‹#›</a:t>
            </a:fld>
            <a:endParaRPr lang="hu-HU"/>
          </a:p>
        </p:txBody>
      </p:sp>
    </p:spTree>
    <p:extLst>
      <p:ext uri="{BB962C8B-B14F-4D97-AF65-F5344CB8AC3E}">
        <p14:creationId xmlns:p14="http://schemas.microsoft.com/office/powerpoint/2010/main" val="147686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164FA32C-8676-46A4-8EB0-4EEDC608D5CE}" type="datetimeFigureOut">
              <a:rPr lang="hu-HU" smtClean="0"/>
              <a:t>2017. 03. 11.</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C1253722-90F7-4823-BCC4-3D3F64232163}" type="slidenum">
              <a:rPr lang="hu-HU" smtClean="0"/>
              <a:t>‹#›</a:t>
            </a:fld>
            <a:endParaRPr lang="hu-HU"/>
          </a:p>
        </p:txBody>
      </p:sp>
    </p:spTree>
    <p:extLst>
      <p:ext uri="{BB962C8B-B14F-4D97-AF65-F5344CB8AC3E}">
        <p14:creationId xmlns:p14="http://schemas.microsoft.com/office/powerpoint/2010/main" val="331561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4FA32C-8676-46A4-8EB0-4EEDC608D5CE}" type="datetimeFigureOut">
              <a:rPr lang="hu-HU" smtClean="0"/>
              <a:t>2017. 03. 11.</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C1253722-90F7-4823-BCC4-3D3F64232163}" type="slidenum">
              <a:rPr lang="hu-HU" smtClean="0"/>
              <a:t>‹#›</a:t>
            </a:fld>
            <a:endParaRPr lang="hu-HU"/>
          </a:p>
        </p:txBody>
      </p:sp>
    </p:spTree>
    <p:extLst>
      <p:ext uri="{BB962C8B-B14F-4D97-AF65-F5344CB8AC3E}">
        <p14:creationId xmlns:p14="http://schemas.microsoft.com/office/powerpoint/2010/main" val="1772760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hu-HU" smtClean="0"/>
              <a:t>Mintacím szerkesztése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8" name="Date Placeholder 7"/>
          <p:cNvSpPr>
            <a:spLocks noGrp="1"/>
          </p:cNvSpPr>
          <p:nvPr>
            <p:ph type="dt" sz="half" idx="10"/>
          </p:nvPr>
        </p:nvSpPr>
        <p:spPr/>
        <p:txBody>
          <a:bodyPr/>
          <a:lstStyle/>
          <a:p>
            <a:fld id="{164FA32C-8676-46A4-8EB0-4EEDC608D5CE}" type="datetimeFigureOut">
              <a:rPr lang="hu-HU" smtClean="0"/>
              <a:t>2017. 03. 11.</a:t>
            </a:fld>
            <a:endParaRPr lang="hu-HU"/>
          </a:p>
        </p:txBody>
      </p:sp>
      <p:sp>
        <p:nvSpPr>
          <p:cNvPr id="9" name="Footer Placeholder 8"/>
          <p:cNvSpPr>
            <a:spLocks noGrp="1"/>
          </p:cNvSpPr>
          <p:nvPr>
            <p:ph type="ftr" sz="quarter" idx="11"/>
          </p:nvPr>
        </p:nvSpPr>
        <p:spPr/>
        <p:txBody>
          <a:bodyPr/>
          <a:lstStyle>
            <a:lvl1pPr algn="r">
              <a:defRPr/>
            </a:lvl1pPr>
          </a:lstStyle>
          <a:p>
            <a:endParaRPr lang="hu-HU"/>
          </a:p>
        </p:txBody>
      </p:sp>
      <p:sp>
        <p:nvSpPr>
          <p:cNvPr id="11" name="Slide Number Placeholder 10"/>
          <p:cNvSpPr>
            <a:spLocks noGrp="1"/>
          </p:cNvSpPr>
          <p:nvPr>
            <p:ph type="sldNum" sz="quarter" idx="12"/>
          </p:nvPr>
        </p:nvSpPr>
        <p:spPr>
          <a:xfrm>
            <a:off x="10396728" y="6227064"/>
            <a:ext cx="1463040" cy="256032"/>
          </a:xfrm>
        </p:spPr>
        <p:txBody>
          <a:bodyPr/>
          <a:lstStyle/>
          <a:p>
            <a:fld id="{C1253722-90F7-4823-BCC4-3D3F64232163}" type="slidenum">
              <a:rPr lang="hu-HU" smtClean="0"/>
              <a:t>‹#›</a:t>
            </a:fld>
            <a:endParaRPr lang="hu-HU"/>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41960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hu-HU" smtClean="0"/>
              <a:t>Mintacím szerkesztése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164FA32C-8676-46A4-8EB0-4EEDC608D5CE}" type="datetimeFigureOut">
              <a:rPr lang="hu-HU" smtClean="0"/>
              <a:t>2017. 03. 11.</a:t>
            </a:fld>
            <a:endParaRPr lang="hu-HU"/>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hu-HU"/>
          </a:p>
        </p:txBody>
      </p:sp>
      <p:sp>
        <p:nvSpPr>
          <p:cNvPr id="7" name="Slide Number Placeholder 6"/>
          <p:cNvSpPr>
            <a:spLocks noGrp="1"/>
          </p:cNvSpPr>
          <p:nvPr>
            <p:ph type="sldNum" sz="quarter" idx="12"/>
          </p:nvPr>
        </p:nvSpPr>
        <p:spPr>
          <a:xfrm>
            <a:off x="10396728" y="6227064"/>
            <a:ext cx="1463040" cy="256032"/>
          </a:xfrm>
        </p:spPr>
        <p:txBody>
          <a:bodyPr/>
          <a:lstStyle/>
          <a:p>
            <a:fld id="{C1253722-90F7-4823-BCC4-3D3F64232163}" type="slidenum">
              <a:rPr lang="hu-HU" smtClean="0"/>
              <a:t>‹#›</a:t>
            </a:fld>
            <a:endParaRPr lang="hu-HU"/>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93286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164FA32C-8676-46A4-8EB0-4EEDC608D5CE}" type="datetimeFigureOut">
              <a:rPr lang="hu-HU" smtClean="0"/>
              <a:t>2017. 03. 11.</a:t>
            </a:fld>
            <a:endParaRPr lang="hu-HU"/>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hu-HU"/>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C1253722-90F7-4823-BCC4-3D3F64232163}" type="slidenum">
              <a:rPr lang="hu-HU" smtClean="0"/>
              <a:t>‹#›</a:t>
            </a:fld>
            <a:endParaRPr lang="hu-HU"/>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213477163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s://www.youtube.com/watch?v=W9FZ4C0iAwM&amp;sns=e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b="1" dirty="0" err="1" smtClean="0">
                <a:solidFill>
                  <a:schemeClr val="tx1"/>
                </a:solidFill>
                <a:effectLst>
                  <a:outerShdw blurRad="38100" dist="38100" dir="2700000" algn="tl">
                    <a:srgbClr val="000000">
                      <a:alpha val="43137"/>
                    </a:srgbClr>
                  </a:outerShdw>
                </a:effectLst>
                <a:latin typeface="Gabriola" panose="04040605051002020D02" pitchFamily="82" charset="0"/>
              </a:rPr>
              <a:t>Folk</a:t>
            </a:r>
            <a:r>
              <a:rPr lang="hu-HU" b="1" dirty="0" smtClean="0">
                <a:solidFill>
                  <a:schemeClr val="tx1"/>
                </a:solidFill>
                <a:effectLst>
                  <a:outerShdw blurRad="38100" dist="38100" dir="2700000" algn="tl">
                    <a:srgbClr val="000000">
                      <a:alpha val="43137"/>
                    </a:srgbClr>
                  </a:outerShdw>
                </a:effectLst>
                <a:latin typeface="Gabriola" panose="04040605051002020D02" pitchFamily="82" charset="0"/>
              </a:rPr>
              <a:t> </a:t>
            </a:r>
            <a:r>
              <a:rPr lang="hu-HU" b="1" dirty="0" err="1" smtClean="0">
                <a:solidFill>
                  <a:schemeClr val="tx1"/>
                </a:solidFill>
                <a:effectLst>
                  <a:outerShdw blurRad="38100" dist="38100" dir="2700000" algn="tl">
                    <a:srgbClr val="000000">
                      <a:alpha val="43137"/>
                    </a:srgbClr>
                  </a:outerShdw>
                </a:effectLst>
                <a:latin typeface="Gabriola" panose="04040605051002020D02" pitchFamily="82" charset="0"/>
              </a:rPr>
              <a:t>tales</a:t>
            </a:r>
            <a:r>
              <a:rPr lang="hu-HU" b="1" dirty="0" smtClean="0">
                <a:solidFill>
                  <a:schemeClr val="tx1"/>
                </a:solidFill>
                <a:effectLst>
                  <a:outerShdw blurRad="38100" dist="38100" dir="2700000" algn="tl">
                    <a:srgbClr val="000000">
                      <a:alpha val="43137"/>
                    </a:srgbClr>
                  </a:outerShdw>
                </a:effectLst>
                <a:latin typeface="Gabriola" panose="04040605051002020D02" pitchFamily="82" charset="0"/>
              </a:rPr>
              <a:t> of </a:t>
            </a:r>
            <a:r>
              <a:rPr lang="hu-HU" b="1" dirty="0" err="1" smtClean="0">
                <a:solidFill>
                  <a:schemeClr val="tx1"/>
                </a:solidFill>
                <a:effectLst>
                  <a:outerShdw blurRad="38100" dist="38100" dir="2700000" algn="tl">
                    <a:srgbClr val="000000">
                      <a:alpha val="43137"/>
                    </a:srgbClr>
                  </a:outerShdw>
                </a:effectLst>
                <a:latin typeface="Gabriola" panose="04040605051002020D02" pitchFamily="82" charset="0"/>
              </a:rPr>
              <a:t>the</a:t>
            </a:r>
            <a:r>
              <a:rPr lang="hu-HU" b="1" dirty="0" smtClean="0">
                <a:solidFill>
                  <a:schemeClr val="tx1"/>
                </a:solidFill>
                <a:effectLst>
                  <a:outerShdw blurRad="38100" dist="38100" dir="2700000" algn="tl">
                    <a:srgbClr val="000000">
                      <a:alpha val="43137"/>
                    </a:srgbClr>
                  </a:outerShdw>
                </a:effectLst>
                <a:latin typeface="Gabriola" panose="04040605051002020D02" pitchFamily="82" charset="0"/>
              </a:rPr>
              <a:t> </a:t>
            </a:r>
            <a:r>
              <a:rPr lang="hu-HU" b="1" dirty="0" err="1" smtClean="0">
                <a:solidFill>
                  <a:schemeClr val="tx1"/>
                </a:solidFill>
                <a:effectLst>
                  <a:outerShdw blurRad="38100" dist="38100" dir="2700000" algn="tl">
                    <a:srgbClr val="000000">
                      <a:alpha val="43137"/>
                    </a:srgbClr>
                  </a:outerShdw>
                </a:effectLst>
                <a:latin typeface="Gabriola" panose="04040605051002020D02" pitchFamily="82" charset="0"/>
              </a:rPr>
              <a:t>runaway</a:t>
            </a:r>
            <a:r>
              <a:rPr lang="hu-HU" b="1" dirty="0" smtClean="0">
                <a:solidFill>
                  <a:schemeClr val="tx1"/>
                </a:solidFill>
                <a:effectLst>
                  <a:outerShdw blurRad="38100" dist="38100" dir="2700000" algn="tl">
                    <a:srgbClr val="000000">
                      <a:alpha val="43137"/>
                    </a:srgbClr>
                  </a:outerShdw>
                </a:effectLst>
                <a:latin typeface="Gabriola" panose="04040605051002020D02" pitchFamily="82" charset="0"/>
              </a:rPr>
              <a:t> </a:t>
            </a:r>
            <a:r>
              <a:rPr lang="hu-HU" b="1" dirty="0" err="1" smtClean="0">
                <a:solidFill>
                  <a:schemeClr val="tx1"/>
                </a:solidFill>
                <a:effectLst>
                  <a:outerShdw blurRad="38100" dist="38100" dir="2700000" algn="tl">
                    <a:srgbClr val="000000">
                      <a:alpha val="43137"/>
                    </a:srgbClr>
                  </a:outerShdw>
                </a:effectLst>
                <a:latin typeface="Gabriola" panose="04040605051002020D02" pitchFamily="82" charset="0"/>
              </a:rPr>
              <a:t>food</a:t>
            </a:r>
            <a:r>
              <a:rPr lang="hu-HU" b="1" dirty="0" smtClean="0">
                <a:solidFill>
                  <a:schemeClr val="tx1"/>
                </a:solidFill>
                <a:effectLst>
                  <a:outerShdw blurRad="38100" dist="38100" dir="2700000" algn="tl">
                    <a:srgbClr val="000000">
                      <a:alpha val="43137"/>
                    </a:srgbClr>
                  </a:outerShdw>
                </a:effectLst>
                <a:latin typeface="Gabriola" panose="04040605051002020D02" pitchFamily="82" charset="0"/>
              </a:rPr>
              <a:t> </a:t>
            </a:r>
            <a:r>
              <a:rPr lang="hu-HU" b="1" dirty="0" err="1" smtClean="0">
                <a:solidFill>
                  <a:schemeClr val="tx1"/>
                </a:solidFill>
                <a:effectLst>
                  <a:outerShdw blurRad="38100" dist="38100" dir="2700000" algn="tl">
                    <a:srgbClr val="000000">
                      <a:alpha val="43137"/>
                    </a:srgbClr>
                  </a:outerShdw>
                </a:effectLst>
                <a:latin typeface="Gabriola" panose="04040605051002020D02" pitchFamily="82" charset="0"/>
              </a:rPr>
              <a:t>type</a:t>
            </a:r>
            <a:endParaRPr lang="hu-HU" b="1" dirty="0">
              <a:solidFill>
                <a:schemeClr val="tx1"/>
              </a:solidFill>
              <a:effectLst>
                <a:outerShdw blurRad="38100" dist="38100" dir="2700000" algn="tl">
                  <a:srgbClr val="000000">
                    <a:alpha val="43137"/>
                  </a:srgbClr>
                </a:outerShdw>
              </a:effectLst>
              <a:latin typeface="Gabriola" panose="04040605051002020D02" pitchFamily="82" charset="0"/>
            </a:endParaRPr>
          </a:p>
        </p:txBody>
      </p:sp>
    </p:spTree>
    <p:extLst>
      <p:ext uri="{BB962C8B-B14F-4D97-AF65-F5344CB8AC3E}">
        <p14:creationId xmlns:p14="http://schemas.microsoft.com/office/powerpoint/2010/main" val="2781309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1066800" y="372136"/>
            <a:ext cx="10058400" cy="1371600"/>
          </a:xfrm>
        </p:spPr>
        <p:txBody>
          <a:bodyPr>
            <a:normAutofit fontScale="90000"/>
          </a:bodyPr>
          <a:lstStyle/>
          <a:p>
            <a:pPr algn="ctr"/>
            <a:r>
              <a:rPr lang="hu-HU" sz="6700" b="1" dirty="0" err="1">
                <a:solidFill>
                  <a:schemeClr val="accent1"/>
                </a:solidFill>
                <a:effectLst>
                  <a:outerShdw blurRad="38100" dist="38100" dir="2700000" algn="tl">
                    <a:srgbClr val="000000">
                      <a:alpha val="43137"/>
                    </a:srgbClr>
                  </a:outerShdw>
                </a:effectLst>
              </a:rPr>
              <a:t>Activity</a:t>
            </a:r>
            <a:r>
              <a:rPr lang="hu-HU" sz="6700" b="1" dirty="0">
                <a:solidFill>
                  <a:schemeClr val="accent1"/>
                </a:solidFill>
                <a:effectLst>
                  <a:outerShdw blurRad="38100" dist="38100" dir="2700000" algn="tl">
                    <a:srgbClr val="000000">
                      <a:alpha val="43137"/>
                    </a:srgbClr>
                  </a:outerShdw>
                </a:effectLst>
              </a:rPr>
              <a:t> </a:t>
            </a:r>
            <a:r>
              <a:rPr lang="hu-HU" sz="6700" b="1" dirty="0" err="1">
                <a:solidFill>
                  <a:schemeClr val="accent1"/>
                </a:solidFill>
                <a:effectLst>
                  <a:outerShdw blurRad="38100" dist="38100" dir="2700000" algn="tl">
                    <a:srgbClr val="000000">
                      <a:alpha val="43137"/>
                    </a:srgbClr>
                  </a:outerShdw>
                </a:effectLst>
              </a:rPr>
              <a:t>plan</a:t>
            </a:r>
            <a:r>
              <a:rPr lang="hu-HU" sz="6700" b="1" dirty="0">
                <a:solidFill>
                  <a:schemeClr val="accent1"/>
                </a:solidFill>
                <a:effectLst>
                  <a:outerShdw blurRad="38100" dist="38100" dir="2700000" algn="tl">
                    <a:srgbClr val="000000">
                      <a:alpha val="43137"/>
                    </a:srgbClr>
                  </a:outerShdw>
                </a:effectLst>
              </a:rPr>
              <a:t/>
            </a:r>
            <a:br>
              <a:rPr lang="hu-HU" sz="6700" b="1" dirty="0">
                <a:solidFill>
                  <a:schemeClr val="accent1"/>
                </a:solidFill>
                <a:effectLst>
                  <a:outerShdw blurRad="38100" dist="38100" dir="2700000" algn="tl">
                    <a:srgbClr val="000000">
                      <a:alpha val="43137"/>
                    </a:srgbClr>
                  </a:outerShdw>
                </a:effectLst>
              </a:rPr>
            </a:br>
            <a:r>
              <a:rPr lang="hu-HU" sz="3600" b="1" dirty="0">
                <a:solidFill>
                  <a:schemeClr val="tx1"/>
                </a:solidFill>
                <a:effectLst>
                  <a:outerShdw blurRad="38100" dist="38100" dir="2700000" algn="tl">
                    <a:srgbClr val="000000">
                      <a:alpha val="43137"/>
                    </a:srgbClr>
                  </a:outerShdw>
                </a:effectLst>
              </a:rPr>
              <a:t>The </a:t>
            </a:r>
            <a:r>
              <a:rPr lang="hu-HU" sz="3600" b="1" dirty="0" err="1">
                <a:solidFill>
                  <a:schemeClr val="tx1"/>
                </a:solidFill>
                <a:effectLst>
                  <a:outerShdw blurRad="38100" dist="38100" dir="2700000" algn="tl">
                    <a:srgbClr val="000000">
                      <a:alpha val="43137"/>
                    </a:srgbClr>
                  </a:outerShdw>
                </a:effectLst>
              </a:rPr>
              <a:t>Gingerbread</a:t>
            </a:r>
            <a:r>
              <a:rPr lang="hu-HU" sz="3600" b="1" dirty="0">
                <a:solidFill>
                  <a:schemeClr val="tx1"/>
                </a:solidFill>
                <a:effectLst>
                  <a:outerShdw blurRad="38100" dist="38100" dir="2700000" algn="tl">
                    <a:srgbClr val="000000">
                      <a:alpha val="43137"/>
                    </a:srgbClr>
                  </a:outerShdw>
                </a:effectLst>
              </a:rPr>
              <a:t> Man</a:t>
            </a:r>
            <a:endParaRPr lang="hu-HU" sz="3600" dirty="0"/>
          </a:p>
        </p:txBody>
      </p:sp>
      <p:sp>
        <p:nvSpPr>
          <p:cNvPr id="3" name="Tartalom helye 2"/>
          <p:cNvSpPr>
            <a:spLocks noGrp="1"/>
          </p:cNvSpPr>
          <p:nvPr>
            <p:ph idx="1"/>
          </p:nvPr>
        </p:nvSpPr>
        <p:spPr>
          <a:xfrm>
            <a:off x="838200" y="2199112"/>
            <a:ext cx="10515600" cy="4351338"/>
          </a:xfrm>
        </p:spPr>
        <p:txBody>
          <a:bodyPr>
            <a:normAutofit/>
          </a:bodyPr>
          <a:lstStyle/>
          <a:p>
            <a:pPr marL="0" indent="0">
              <a:buNone/>
            </a:pPr>
            <a:r>
              <a:rPr lang="en-GB" sz="2400" dirty="0" smtClean="0"/>
              <a:t>Show the children </a:t>
            </a:r>
            <a:r>
              <a:rPr lang="en-GB" sz="2400" b="1" dirty="0" smtClean="0"/>
              <a:t>the pictures of the characters in the story </a:t>
            </a:r>
            <a:r>
              <a:rPr lang="en-GB" sz="2400" dirty="0" smtClean="0"/>
              <a:t>and try to elicit the names in English. Stick the pictures on the board in the appropriate order: </a:t>
            </a:r>
            <a:r>
              <a:rPr lang="en-GB" sz="2400" i="1" dirty="0" smtClean="0"/>
              <a:t>old woman, cow, horse, goat, fox. </a:t>
            </a:r>
            <a:r>
              <a:rPr lang="en-GB" sz="2400" dirty="0" smtClean="0"/>
              <a:t>Tell the story using your gingerbread man puppet and pointing to the characters. Tell the story several times to the children.</a:t>
            </a:r>
            <a:endParaRPr lang="hu-HU" sz="2400" dirty="0" smtClean="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851" y="3657598"/>
            <a:ext cx="5390992" cy="3028293"/>
          </a:xfrm>
          <a:prstGeom prst="rect">
            <a:avLst/>
          </a:prstGeom>
        </p:spPr>
      </p:pic>
      <p:pic>
        <p:nvPicPr>
          <p:cNvPr id="5"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3990" y="3657598"/>
            <a:ext cx="4069724" cy="3052293"/>
          </a:xfrm>
          <a:prstGeom prst="rect">
            <a:avLst/>
          </a:prstGeom>
        </p:spPr>
      </p:pic>
    </p:spTree>
    <p:extLst>
      <p:ext uri="{BB962C8B-B14F-4D97-AF65-F5344CB8AC3E}">
        <p14:creationId xmlns:p14="http://schemas.microsoft.com/office/powerpoint/2010/main" val="2126117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1066800" y="222005"/>
            <a:ext cx="10058400" cy="1371600"/>
          </a:xfrm>
        </p:spPr>
        <p:txBody>
          <a:bodyPr>
            <a:normAutofit fontScale="90000"/>
          </a:bodyPr>
          <a:lstStyle/>
          <a:p>
            <a:pPr algn="ctr"/>
            <a:r>
              <a:rPr lang="hu-HU" sz="6700" b="1" dirty="0" err="1">
                <a:solidFill>
                  <a:schemeClr val="accent1"/>
                </a:solidFill>
                <a:effectLst>
                  <a:outerShdw blurRad="38100" dist="38100" dir="2700000" algn="tl">
                    <a:srgbClr val="000000">
                      <a:alpha val="43137"/>
                    </a:srgbClr>
                  </a:outerShdw>
                </a:effectLst>
              </a:rPr>
              <a:t>Activity</a:t>
            </a:r>
            <a:r>
              <a:rPr lang="hu-HU" sz="6700" b="1" dirty="0">
                <a:solidFill>
                  <a:schemeClr val="accent1"/>
                </a:solidFill>
                <a:effectLst>
                  <a:outerShdw blurRad="38100" dist="38100" dir="2700000" algn="tl">
                    <a:srgbClr val="000000">
                      <a:alpha val="43137"/>
                    </a:srgbClr>
                  </a:outerShdw>
                </a:effectLst>
              </a:rPr>
              <a:t> </a:t>
            </a:r>
            <a:r>
              <a:rPr lang="hu-HU" sz="6700" b="1" dirty="0" err="1">
                <a:solidFill>
                  <a:schemeClr val="accent1"/>
                </a:solidFill>
                <a:effectLst>
                  <a:outerShdw blurRad="38100" dist="38100" dir="2700000" algn="tl">
                    <a:srgbClr val="000000">
                      <a:alpha val="43137"/>
                    </a:srgbClr>
                  </a:outerShdw>
                </a:effectLst>
              </a:rPr>
              <a:t>plan</a:t>
            </a:r>
            <a:r>
              <a:rPr lang="hu-HU" b="1" dirty="0">
                <a:solidFill>
                  <a:schemeClr val="accent1"/>
                </a:solidFill>
                <a:effectLst>
                  <a:outerShdw blurRad="38100" dist="38100" dir="2700000" algn="tl">
                    <a:srgbClr val="000000">
                      <a:alpha val="43137"/>
                    </a:srgbClr>
                  </a:outerShdw>
                </a:effectLst>
              </a:rPr>
              <a:t/>
            </a:r>
            <a:br>
              <a:rPr lang="hu-HU" b="1" dirty="0">
                <a:solidFill>
                  <a:schemeClr val="accent1"/>
                </a:solidFill>
                <a:effectLst>
                  <a:outerShdw blurRad="38100" dist="38100" dir="2700000" algn="tl">
                    <a:srgbClr val="000000">
                      <a:alpha val="43137"/>
                    </a:srgbClr>
                  </a:outerShdw>
                </a:effectLst>
              </a:rPr>
            </a:br>
            <a:r>
              <a:rPr lang="hu-HU" sz="3600" b="1" dirty="0">
                <a:solidFill>
                  <a:schemeClr val="tx1"/>
                </a:solidFill>
                <a:effectLst>
                  <a:outerShdw blurRad="38100" dist="38100" dir="2700000" algn="tl">
                    <a:srgbClr val="000000">
                      <a:alpha val="43137"/>
                    </a:srgbClr>
                  </a:outerShdw>
                </a:effectLst>
              </a:rPr>
              <a:t>The </a:t>
            </a:r>
            <a:r>
              <a:rPr lang="hu-HU" sz="3600" b="1" dirty="0" err="1">
                <a:solidFill>
                  <a:schemeClr val="tx1"/>
                </a:solidFill>
                <a:effectLst>
                  <a:outerShdw blurRad="38100" dist="38100" dir="2700000" algn="tl">
                    <a:srgbClr val="000000">
                      <a:alpha val="43137"/>
                    </a:srgbClr>
                  </a:outerShdw>
                </a:effectLst>
              </a:rPr>
              <a:t>Gingerbread</a:t>
            </a:r>
            <a:r>
              <a:rPr lang="hu-HU" sz="3600" b="1" dirty="0">
                <a:solidFill>
                  <a:schemeClr val="tx1"/>
                </a:solidFill>
                <a:effectLst>
                  <a:outerShdw blurRad="38100" dist="38100" dir="2700000" algn="tl">
                    <a:srgbClr val="000000">
                      <a:alpha val="43137"/>
                    </a:srgbClr>
                  </a:outerShdw>
                </a:effectLst>
              </a:rPr>
              <a:t> Man</a:t>
            </a:r>
            <a:endParaRPr lang="hu-HU" sz="3600" dirty="0"/>
          </a:p>
        </p:txBody>
      </p:sp>
      <p:sp>
        <p:nvSpPr>
          <p:cNvPr id="3" name="Tartalom helye 2"/>
          <p:cNvSpPr>
            <a:spLocks noGrp="1"/>
          </p:cNvSpPr>
          <p:nvPr>
            <p:ph idx="1"/>
          </p:nvPr>
        </p:nvSpPr>
        <p:spPr>
          <a:xfrm>
            <a:off x="421783" y="2282280"/>
            <a:ext cx="5674217" cy="4351338"/>
          </a:xfrm>
        </p:spPr>
        <p:txBody>
          <a:bodyPr>
            <a:normAutofit/>
          </a:bodyPr>
          <a:lstStyle/>
          <a:p>
            <a:pPr marL="0" indent="0">
              <a:buNone/>
            </a:pPr>
            <a:r>
              <a:rPr lang="en-GB" sz="2400" b="1" dirty="0" smtClean="0"/>
              <a:t>Dramatizing the story</a:t>
            </a:r>
            <a:r>
              <a:rPr lang="en-GB" sz="2400" dirty="0" smtClean="0"/>
              <a:t>: Give out the roles and perform the story with the children.  Get them to do the actions, to imitate the gestures. Practise it a lot. </a:t>
            </a:r>
            <a:endParaRPr lang="hu-HU" sz="2400" dirty="0" smtClean="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8534" y="1809388"/>
            <a:ext cx="3755265" cy="2816449"/>
          </a:xfrm>
          <a:prstGeom prst="rect">
            <a:avLst/>
          </a:prstGeom>
        </p:spPr>
      </p:pic>
      <p:pic>
        <p:nvPicPr>
          <p:cNvPr id="5"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510" y="3920487"/>
            <a:ext cx="3580327" cy="2685245"/>
          </a:xfrm>
          <a:prstGeom prst="rect">
            <a:avLst/>
          </a:prstGeom>
        </p:spPr>
      </p:pic>
      <p:sp>
        <p:nvSpPr>
          <p:cNvPr id="6" name="Téglalap 5"/>
          <p:cNvSpPr/>
          <p:nvPr/>
        </p:nvSpPr>
        <p:spPr>
          <a:xfrm>
            <a:off x="4776824" y="4725404"/>
            <a:ext cx="6880540" cy="1569660"/>
          </a:xfrm>
          <a:prstGeom prst="rect">
            <a:avLst/>
          </a:prstGeom>
        </p:spPr>
        <p:txBody>
          <a:bodyPr wrap="square">
            <a:spAutoFit/>
          </a:bodyPr>
          <a:lstStyle/>
          <a:p>
            <a:r>
              <a:rPr lang="en-GB" sz="2400" dirty="0" smtClean="0"/>
              <a:t>Get the children to learn their roles and say their lines as well. Have all the children say the sentences “</a:t>
            </a:r>
            <a:r>
              <a:rPr lang="en-GB" sz="2400" i="1" dirty="0" smtClean="0"/>
              <a:t>Run, run as fast as you can. You can’t catch me I’m the gingerbread man.” </a:t>
            </a:r>
            <a:r>
              <a:rPr lang="en-GB" sz="2400" dirty="0" smtClean="0"/>
              <a:t>in chorus.</a:t>
            </a:r>
            <a:endParaRPr lang="hu-HU" sz="2400" dirty="0" smtClean="0"/>
          </a:p>
        </p:txBody>
      </p:sp>
      <p:sp>
        <p:nvSpPr>
          <p:cNvPr id="7" name="Rectangle 1"/>
          <p:cNvSpPr>
            <a:spLocks noChangeArrowheads="1"/>
          </p:cNvSpPr>
          <p:nvPr/>
        </p:nvSpPr>
        <p:spPr bwMode="auto">
          <a:xfrm>
            <a:off x="4908835" y="6295064"/>
            <a:ext cx="6748529" cy="3385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600" b="0" i="0" u="none" strike="noStrike" cap="none" normalizeH="0" baseline="0" dirty="0" smtClean="0">
                <a:ln>
                  <a:noFill/>
                </a:ln>
                <a:solidFill>
                  <a:srgbClr val="1155CC"/>
                </a:solidFill>
                <a:effectLst/>
                <a:latin typeface="Arial" panose="020B0604020202020204" pitchFamily="34" charset="0"/>
                <a:cs typeface="Arial" panose="020B0604020202020204" pitchFamily="34" charset="0"/>
                <a:hlinkClick r:id="rId4"/>
              </a:rPr>
              <a:t>https://www.youtube.com/watch?v=W9FZ4C0iAwM&amp;sns=em</a:t>
            </a:r>
            <a:r>
              <a:rPr kumimoji="0" lang="hu-HU" altLang="hu-HU" sz="1600" b="0" i="0" u="none" strike="noStrike" cap="none" normalizeH="0" baseline="0" dirty="0" smtClean="0">
                <a:ln>
                  <a:noFill/>
                </a:ln>
                <a:solidFill>
                  <a:schemeClr val="tx1"/>
                </a:solidFill>
                <a:effectLst/>
              </a:rPr>
              <a:t> </a:t>
            </a:r>
            <a:endParaRPr kumimoji="0" lang="hu-HU" altLang="hu-HU"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39122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ím 4"/>
          <p:cNvSpPr>
            <a:spLocks noGrp="1"/>
          </p:cNvSpPr>
          <p:nvPr>
            <p:ph type="title"/>
          </p:nvPr>
        </p:nvSpPr>
        <p:spPr>
          <a:xfrm>
            <a:off x="1066800" y="642593"/>
            <a:ext cx="10058400" cy="6002905"/>
          </a:xfrm>
        </p:spPr>
        <p:txBody>
          <a:bodyPr>
            <a:normAutofit/>
          </a:bodyPr>
          <a:lstStyle/>
          <a:p>
            <a:pPr algn="ctr"/>
            <a:r>
              <a:rPr lang="hu-HU" sz="10700" b="1" dirty="0" err="1" smtClean="0">
                <a:solidFill>
                  <a:schemeClr val="accent1"/>
                </a:solidFill>
                <a:effectLst>
                  <a:outerShdw blurRad="38100" dist="38100" dir="2700000" algn="tl">
                    <a:srgbClr val="000000">
                      <a:alpha val="43137"/>
                    </a:srgbClr>
                  </a:outerShdw>
                </a:effectLst>
                <a:latin typeface="Gabriola" panose="04040605051002020D02" pitchFamily="82" charset="0"/>
              </a:rPr>
              <a:t>Thank</a:t>
            </a:r>
            <a:r>
              <a:rPr lang="hu-HU" sz="10700" b="1" dirty="0" smtClean="0">
                <a:solidFill>
                  <a:schemeClr val="accent1"/>
                </a:solidFill>
                <a:effectLst>
                  <a:outerShdw blurRad="38100" dist="38100" dir="2700000" algn="tl">
                    <a:srgbClr val="000000">
                      <a:alpha val="43137"/>
                    </a:srgbClr>
                  </a:outerShdw>
                </a:effectLst>
                <a:latin typeface="Gabriola" panose="04040605051002020D02" pitchFamily="82" charset="0"/>
              </a:rPr>
              <a:t> </a:t>
            </a:r>
            <a:r>
              <a:rPr lang="hu-HU" sz="10700" b="1" dirty="0" err="1" smtClean="0">
                <a:solidFill>
                  <a:schemeClr val="accent1"/>
                </a:solidFill>
                <a:effectLst>
                  <a:outerShdw blurRad="38100" dist="38100" dir="2700000" algn="tl">
                    <a:srgbClr val="000000">
                      <a:alpha val="43137"/>
                    </a:srgbClr>
                  </a:outerShdw>
                </a:effectLst>
                <a:latin typeface="Gabriola" panose="04040605051002020D02" pitchFamily="82" charset="0"/>
              </a:rPr>
              <a:t>you</a:t>
            </a:r>
            <a:r>
              <a:rPr lang="hu-HU" dirty="0">
                <a:latin typeface="Gabriola" panose="04040605051002020D02" pitchFamily="82" charset="0"/>
              </a:rPr>
              <a:t/>
            </a:r>
            <a:br>
              <a:rPr lang="hu-HU" dirty="0">
                <a:latin typeface="Gabriola" panose="04040605051002020D02" pitchFamily="82" charset="0"/>
              </a:rPr>
            </a:br>
            <a:r>
              <a:rPr lang="hu-HU" b="1" dirty="0" err="1" smtClean="0">
                <a:effectLst>
                  <a:outerShdw blurRad="38100" dist="38100" dir="2700000" algn="tl">
                    <a:srgbClr val="000000">
                      <a:alpha val="43137"/>
                    </a:srgbClr>
                  </a:outerShdw>
                </a:effectLst>
                <a:latin typeface="Gabriola" panose="04040605051002020D02" pitchFamily="82" charset="0"/>
              </a:rPr>
              <a:t>for</a:t>
            </a:r>
            <a:r>
              <a:rPr lang="hu-HU" b="1" dirty="0" smtClean="0">
                <a:effectLst>
                  <a:outerShdw blurRad="38100" dist="38100" dir="2700000" algn="tl">
                    <a:srgbClr val="000000">
                      <a:alpha val="43137"/>
                    </a:srgbClr>
                  </a:outerShdw>
                </a:effectLst>
                <a:latin typeface="Gabriola" panose="04040605051002020D02" pitchFamily="82" charset="0"/>
              </a:rPr>
              <a:t> </a:t>
            </a:r>
            <a:r>
              <a:rPr lang="hu-HU" b="1" dirty="0" err="1" smtClean="0">
                <a:effectLst>
                  <a:outerShdw blurRad="38100" dist="38100" dir="2700000" algn="tl">
                    <a:srgbClr val="000000">
                      <a:alpha val="43137"/>
                    </a:srgbClr>
                  </a:outerShdw>
                </a:effectLst>
                <a:latin typeface="Gabriola" panose="04040605051002020D02" pitchFamily="82" charset="0"/>
              </a:rPr>
              <a:t>your</a:t>
            </a:r>
            <a:r>
              <a:rPr lang="hu-HU" b="1" dirty="0" smtClean="0">
                <a:effectLst>
                  <a:outerShdw blurRad="38100" dist="38100" dir="2700000" algn="tl">
                    <a:srgbClr val="000000">
                      <a:alpha val="43137"/>
                    </a:srgbClr>
                  </a:outerShdw>
                </a:effectLst>
                <a:latin typeface="Gabriola" panose="04040605051002020D02" pitchFamily="82" charset="0"/>
              </a:rPr>
              <a:t> </a:t>
            </a:r>
            <a:r>
              <a:rPr lang="hu-HU" b="1" dirty="0" err="1" smtClean="0">
                <a:effectLst>
                  <a:outerShdw blurRad="38100" dist="38100" dir="2700000" algn="tl">
                    <a:srgbClr val="000000">
                      <a:alpha val="43137"/>
                    </a:srgbClr>
                  </a:outerShdw>
                </a:effectLst>
                <a:latin typeface="Gabriola" panose="04040605051002020D02" pitchFamily="82" charset="0"/>
              </a:rPr>
              <a:t>attention</a:t>
            </a:r>
            <a:r>
              <a:rPr lang="hu-HU" b="1" dirty="0" smtClean="0">
                <a:effectLst>
                  <a:outerShdw blurRad="38100" dist="38100" dir="2700000" algn="tl">
                    <a:srgbClr val="000000">
                      <a:alpha val="43137"/>
                    </a:srgbClr>
                  </a:outerShdw>
                </a:effectLst>
                <a:latin typeface="Gabriola" panose="04040605051002020D02" pitchFamily="82" charset="0"/>
              </a:rPr>
              <a:t>!</a:t>
            </a:r>
            <a:endParaRPr lang="hu-HU" b="1" dirty="0">
              <a:effectLst>
                <a:outerShdw blurRad="38100" dist="38100" dir="2700000" algn="tl">
                  <a:srgbClr val="000000">
                    <a:alpha val="43137"/>
                  </a:srgbClr>
                </a:outerShdw>
              </a:effectLst>
              <a:latin typeface="Gabriola" panose="04040605051002020D02" pitchFamily="82" charset="0"/>
            </a:endParaRPr>
          </a:p>
        </p:txBody>
      </p:sp>
    </p:spTree>
    <p:extLst>
      <p:ext uri="{BB962C8B-B14F-4D97-AF65-F5344CB8AC3E}">
        <p14:creationId xmlns:p14="http://schemas.microsoft.com/office/powerpoint/2010/main" val="1349932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áblázat 3"/>
          <p:cNvGraphicFramePr>
            <a:graphicFrameLocks noGrp="1"/>
          </p:cNvGraphicFramePr>
          <p:nvPr>
            <p:extLst>
              <p:ext uri="{D42A27DB-BD31-4B8C-83A1-F6EECF244321}">
                <p14:modId xmlns:p14="http://schemas.microsoft.com/office/powerpoint/2010/main" val="1888237276"/>
              </p:ext>
            </p:extLst>
          </p:nvPr>
        </p:nvGraphicFramePr>
        <p:xfrm>
          <a:off x="334852" y="321972"/>
          <a:ext cx="11539470" cy="6619741"/>
        </p:xfrm>
        <a:graphic>
          <a:graphicData uri="http://schemas.openxmlformats.org/drawingml/2006/table">
            <a:tbl>
              <a:tblPr firstRow="1" bandRow="1">
                <a:tableStyleId>{5940675A-B579-460E-94D1-54222C63F5DA}</a:tableStyleId>
              </a:tblPr>
              <a:tblGrid>
                <a:gridCol w="3846490">
                  <a:extLst>
                    <a:ext uri="{9D8B030D-6E8A-4147-A177-3AD203B41FA5}">
                      <a16:colId xmlns:a16="http://schemas.microsoft.com/office/drawing/2014/main" val="20000"/>
                    </a:ext>
                  </a:extLst>
                </a:gridCol>
                <a:gridCol w="3846490">
                  <a:extLst>
                    <a:ext uri="{9D8B030D-6E8A-4147-A177-3AD203B41FA5}">
                      <a16:colId xmlns:a16="http://schemas.microsoft.com/office/drawing/2014/main" val="20001"/>
                    </a:ext>
                  </a:extLst>
                </a:gridCol>
                <a:gridCol w="3846490">
                  <a:extLst>
                    <a:ext uri="{9D8B030D-6E8A-4147-A177-3AD203B41FA5}">
                      <a16:colId xmlns:a16="http://schemas.microsoft.com/office/drawing/2014/main" val="20002"/>
                    </a:ext>
                  </a:extLst>
                </a:gridCol>
              </a:tblGrid>
              <a:tr h="6619741">
                <a:tc>
                  <a:txBody>
                    <a:bodyPr/>
                    <a:lstStyle/>
                    <a:p>
                      <a:pPr algn="ctr"/>
                      <a:r>
                        <a:rPr lang="hu-HU" sz="4000" dirty="0" err="1" smtClean="0">
                          <a:latin typeface="Gabriola" panose="04040605051002020D02" pitchFamily="82" charset="0"/>
                          <a:cs typeface="Aldhabi" panose="01000000000000000000" pitchFamily="2" charset="-78"/>
                        </a:rPr>
                        <a:t>Johnny-Cake</a:t>
                      </a:r>
                      <a:endParaRPr lang="hu-HU" sz="4000" dirty="0" smtClean="0">
                        <a:latin typeface="Gabriola" panose="04040605051002020D02" pitchFamily="82" charset="0"/>
                        <a:cs typeface="Aldhabi" panose="01000000000000000000" pitchFamily="2" charset="-78"/>
                      </a:endParaRPr>
                    </a:p>
                    <a:p>
                      <a:pPr algn="ctr"/>
                      <a:endParaRPr lang="hu-HU" sz="3600" dirty="0" smtClean="0"/>
                    </a:p>
                    <a:p>
                      <a:pPr algn="ctr"/>
                      <a:endParaRPr lang="hu-HU" sz="3600" dirty="0" smtClean="0"/>
                    </a:p>
                    <a:p>
                      <a:pPr marL="342900" indent="-342900" algn="l">
                        <a:buFont typeface="Arial" panose="020B0604020202020204" pitchFamily="34" charset="0"/>
                        <a:buChar char="•"/>
                      </a:pPr>
                      <a:r>
                        <a:rPr lang="hu-HU" sz="2400" dirty="0" smtClean="0"/>
                        <a:t> British</a:t>
                      </a:r>
                      <a:r>
                        <a:rPr lang="hu-HU" sz="2400" baseline="0" dirty="0" smtClean="0"/>
                        <a:t> variant</a:t>
                      </a:r>
                    </a:p>
                    <a:p>
                      <a:pPr marL="342900" indent="-342900" algn="l">
                        <a:buFont typeface="Arial" panose="020B0604020202020204" pitchFamily="34" charset="0"/>
                        <a:buChar char="•"/>
                      </a:pPr>
                      <a:r>
                        <a:rPr lang="hu-HU" sz="2400" baseline="0" dirty="0" smtClean="0"/>
                        <a:t> Joseph Jacobs: </a:t>
                      </a:r>
                      <a:r>
                        <a:rPr lang="hu-HU" sz="2400" i="1" baseline="0" dirty="0" smtClean="0"/>
                        <a:t>English </a:t>
                      </a:r>
                      <a:r>
                        <a:rPr lang="hu-HU" sz="2400" i="1" baseline="0" dirty="0" err="1" smtClean="0"/>
                        <a:t>Fairy</a:t>
                      </a:r>
                      <a:r>
                        <a:rPr lang="hu-HU" sz="2400" i="1" baseline="0" dirty="0" smtClean="0"/>
                        <a:t> </a:t>
                      </a:r>
                      <a:r>
                        <a:rPr lang="hu-HU" sz="2400" i="1" baseline="0" dirty="0" err="1" smtClean="0"/>
                        <a:t>Tales</a:t>
                      </a:r>
                      <a:r>
                        <a:rPr lang="hu-HU" sz="2400" baseline="0" dirty="0" smtClean="0"/>
                        <a:t>, 1890</a:t>
                      </a:r>
                      <a:endParaRPr lang="hu-HU" sz="2400" dirty="0" smtClean="0"/>
                    </a:p>
                  </a:txBody>
                  <a:tcPr/>
                </a:tc>
                <a:tc>
                  <a:txBody>
                    <a:bodyPr/>
                    <a:lstStyle/>
                    <a:p>
                      <a:pPr algn="ctr"/>
                      <a:r>
                        <a:rPr lang="hu-HU" sz="4000" dirty="0" smtClean="0">
                          <a:latin typeface="Gabriola" panose="04040605051002020D02" pitchFamily="82" charset="0"/>
                        </a:rPr>
                        <a:t>The </a:t>
                      </a:r>
                      <a:r>
                        <a:rPr lang="hu-HU" sz="4000" dirty="0" err="1" smtClean="0">
                          <a:latin typeface="Gabriola" panose="04040605051002020D02" pitchFamily="82" charset="0"/>
                        </a:rPr>
                        <a:t>Gingerbread</a:t>
                      </a:r>
                      <a:r>
                        <a:rPr lang="hu-HU" sz="4000" baseline="0" dirty="0" smtClean="0">
                          <a:latin typeface="Gabriola" panose="04040605051002020D02" pitchFamily="82" charset="0"/>
                        </a:rPr>
                        <a:t> Man</a:t>
                      </a:r>
                    </a:p>
                    <a:p>
                      <a:pPr algn="ctr"/>
                      <a:endParaRPr lang="hu-HU" sz="3600" baseline="0" dirty="0" smtClean="0"/>
                    </a:p>
                    <a:p>
                      <a:pPr algn="ctr"/>
                      <a:endParaRPr lang="hu-HU" sz="3600" baseline="0" dirty="0" smtClean="0"/>
                    </a:p>
                    <a:p>
                      <a:pPr marL="342900" indent="-342900" algn="l">
                        <a:buFont typeface="Arial" panose="020B0604020202020204" pitchFamily="34" charset="0"/>
                        <a:buChar char="•"/>
                      </a:pPr>
                      <a:r>
                        <a:rPr lang="hu-HU" sz="2400" baseline="0" dirty="0" smtClean="0"/>
                        <a:t>American variant</a:t>
                      </a:r>
                      <a:endParaRPr lang="hu-HU" sz="2400" baseline="0" dirty="0" smtClean="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u="none" strike="noStrike" baseline="0" dirty="0" smtClean="0">
                          <a:latin typeface="Garamond" panose="02020404030301010803" pitchFamily="18" charset="0"/>
                        </a:rPr>
                        <a:t>first appeared in </a:t>
                      </a:r>
                      <a:r>
                        <a:rPr lang="en-US" sz="2400" b="0" i="1" u="none" strike="noStrike" baseline="0" dirty="0" smtClean="0">
                          <a:latin typeface="Garamond" panose="02020404030301010803" pitchFamily="18" charset="0"/>
                        </a:rPr>
                        <a:t>St. Nicholas magazine </a:t>
                      </a:r>
                      <a:r>
                        <a:rPr lang="en-US" sz="2400" b="0" i="0" u="none" strike="noStrike" baseline="0" dirty="0" smtClean="0">
                          <a:latin typeface="Garamond" panose="02020404030301010803" pitchFamily="18" charset="0"/>
                        </a:rPr>
                        <a:t>in 1875 </a:t>
                      </a:r>
                      <a:endParaRPr lang="hu-HU" sz="2400" b="0" i="0" kern="1200" dirty="0" smtClean="0">
                        <a:solidFill>
                          <a:schemeClr val="tx1"/>
                        </a:solidFill>
                        <a:effectLst/>
                        <a:latin typeface="Garamond" panose="02020404030301010803" pitchFamily="18" charset="0"/>
                        <a:ea typeface="+mn-ea"/>
                        <a:cs typeface="+mn-cs"/>
                      </a:endParaRPr>
                    </a:p>
                    <a:p>
                      <a:pPr marL="0" indent="0" algn="l">
                        <a:buFont typeface="Arial" panose="020B0604020202020204" pitchFamily="34" charset="0"/>
                        <a:buNone/>
                      </a:pPr>
                      <a:endParaRPr lang="hu-HU" sz="2400" baseline="0" dirty="0" smtClean="0"/>
                    </a:p>
                  </a:txBody>
                  <a:tcPr/>
                </a:tc>
                <a:tc>
                  <a:txBody>
                    <a:bodyPr/>
                    <a:lstStyle/>
                    <a:p>
                      <a:pPr algn="ctr"/>
                      <a:r>
                        <a:rPr lang="hu-HU" sz="4000" dirty="0" smtClean="0">
                          <a:latin typeface="Gabriola" panose="04040605051002020D02" pitchFamily="82" charset="0"/>
                        </a:rPr>
                        <a:t>The </a:t>
                      </a:r>
                      <a:r>
                        <a:rPr lang="hu-HU" sz="4000" dirty="0" smtClean="0">
                          <a:latin typeface="Gabriola" panose="04040605051002020D02" pitchFamily="82" charset="0"/>
                        </a:rPr>
                        <a:t>Little </a:t>
                      </a:r>
                      <a:r>
                        <a:rPr lang="hu-HU" sz="4000" dirty="0" err="1" smtClean="0">
                          <a:latin typeface="Gabriola" panose="04040605051002020D02" pitchFamily="82" charset="0"/>
                        </a:rPr>
                        <a:t>Dumpling</a:t>
                      </a:r>
                      <a:endParaRPr lang="hu-HU" sz="4000" dirty="0" smtClean="0">
                        <a:latin typeface="Gabriola" panose="04040605051002020D02" pitchFamily="82" charset="0"/>
                      </a:endParaRPr>
                    </a:p>
                    <a:p>
                      <a:pPr algn="ctr"/>
                      <a:endParaRPr lang="hu-HU" sz="3600" dirty="0" smtClean="0"/>
                    </a:p>
                    <a:p>
                      <a:pPr algn="l"/>
                      <a:endParaRPr lang="hu-HU" sz="2000" dirty="0" smtClean="0"/>
                    </a:p>
                    <a:p>
                      <a:pPr algn="l"/>
                      <a:endParaRPr lang="hu-HU" sz="2000" dirty="0" smtClean="0"/>
                    </a:p>
                    <a:p>
                      <a:pPr marL="342900" indent="-342900" algn="l">
                        <a:buFont typeface="Arial" panose="020B0604020202020204" pitchFamily="34" charset="0"/>
                        <a:buChar char="•"/>
                      </a:pPr>
                      <a:r>
                        <a:rPr lang="hu-HU" sz="2400" dirty="0" err="1" smtClean="0"/>
                        <a:t>Hungarian</a:t>
                      </a:r>
                      <a:r>
                        <a:rPr lang="hu-HU" sz="2400" baseline="0" dirty="0" smtClean="0"/>
                        <a:t> variant</a:t>
                      </a:r>
                      <a:endParaRPr lang="hu-HU" sz="2400" dirty="0" smtClean="0"/>
                    </a:p>
                    <a:p>
                      <a:pPr marL="342900" indent="-342900" algn="l">
                        <a:buFont typeface="Arial" panose="020B0604020202020204" pitchFamily="34" charset="0"/>
                        <a:buChar char="•"/>
                      </a:pPr>
                      <a:r>
                        <a:rPr lang="hu-HU" sz="2400" dirty="0" smtClean="0"/>
                        <a:t>László</a:t>
                      </a:r>
                      <a:r>
                        <a:rPr lang="hu-HU" sz="2400" baseline="0" dirty="0" smtClean="0"/>
                        <a:t> </a:t>
                      </a:r>
                      <a:r>
                        <a:rPr lang="hu-HU" sz="2400" baseline="0" dirty="0" smtClean="0"/>
                        <a:t>Arany: </a:t>
                      </a:r>
                      <a:r>
                        <a:rPr lang="hu-HU" sz="2400" i="1" baseline="0" dirty="0" err="1" smtClean="0"/>
                        <a:t>Hungarian</a:t>
                      </a:r>
                      <a:r>
                        <a:rPr lang="hu-HU" sz="2400" i="1" baseline="0" dirty="0" smtClean="0"/>
                        <a:t> </a:t>
                      </a:r>
                      <a:r>
                        <a:rPr lang="hu-HU" sz="2400" i="1" baseline="0" dirty="0" err="1" smtClean="0"/>
                        <a:t>Folk</a:t>
                      </a:r>
                      <a:r>
                        <a:rPr lang="hu-HU" sz="2400" i="1" baseline="0" dirty="0" smtClean="0"/>
                        <a:t> </a:t>
                      </a:r>
                      <a:r>
                        <a:rPr lang="hu-HU" sz="2400" i="1" baseline="0" dirty="0" err="1" smtClean="0"/>
                        <a:t>Tales</a:t>
                      </a:r>
                      <a:r>
                        <a:rPr lang="hu-HU" sz="2400" i="1" baseline="0" dirty="0" smtClean="0"/>
                        <a:t> </a:t>
                      </a:r>
                      <a:r>
                        <a:rPr lang="hu-HU" sz="2400" baseline="0" dirty="0" smtClean="0"/>
                        <a:t>1862</a:t>
                      </a:r>
                      <a:endParaRPr lang="hu-HU" sz="2400" dirty="0"/>
                    </a:p>
                  </a:txBody>
                  <a:tcPr/>
                </a:tc>
                <a:extLst>
                  <a:ext uri="{0D108BD9-81ED-4DB2-BD59-A6C34878D82A}">
                    <a16:rowId xmlns:a16="http://schemas.microsoft.com/office/drawing/2014/main" val="10000"/>
                  </a:ext>
                </a:extLst>
              </a:tr>
            </a:tbl>
          </a:graphicData>
        </a:graphic>
      </p:graphicFrame>
      <p:pic>
        <p:nvPicPr>
          <p:cNvPr id="5" name="Kép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6520" y="3271232"/>
            <a:ext cx="2556134" cy="3007217"/>
          </a:xfrm>
          <a:prstGeom prst="rect">
            <a:avLst/>
          </a:prstGeom>
        </p:spPr>
      </p:pic>
      <p:pic>
        <p:nvPicPr>
          <p:cNvPr id="7" name="Kép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5525" y="3464416"/>
            <a:ext cx="3479709" cy="2530697"/>
          </a:xfrm>
          <a:prstGeom prst="rect">
            <a:avLst/>
          </a:prstGeom>
        </p:spPr>
      </p:pic>
      <p:pic>
        <p:nvPicPr>
          <p:cNvPr id="8" name="Kép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160" y="3271232"/>
            <a:ext cx="2908897" cy="3187520"/>
          </a:xfrm>
          <a:prstGeom prst="rect">
            <a:avLst/>
          </a:prstGeom>
        </p:spPr>
      </p:pic>
    </p:spTree>
    <p:extLst>
      <p:ext uri="{BB962C8B-B14F-4D97-AF65-F5344CB8AC3E}">
        <p14:creationId xmlns:p14="http://schemas.microsoft.com/office/powerpoint/2010/main" val="3005173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áblázat 3"/>
          <p:cNvGraphicFramePr>
            <a:graphicFrameLocks noGrp="1"/>
          </p:cNvGraphicFramePr>
          <p:nvPr>
            <p:extLst>
              <p:ext uri="{D42A27DB-BD31-4B8C-83A1-F6EECF244321}">
                <p14:modId xmlns:p14="http://schemas.microsoft.com/office/powerpoint/2010/main" val="4145733127"/>
              </p:ext>
            </p:extLst>
          </p:nvPr>
        </p:nvGraphicFramePr>
        <p:xfrm>
          <a:off x="377370" y="958147"/>
          <a:ext cx="11509830" cy="5913120"/>
        </p:xfrm>
        <a:graphic>
          <a:graphicData uri="http://schemas.openxmlformats.org/drawingml/2006/table">
            <a:tbl>
              <a:tblPr firstRow="1" bandRow="1">
                <a:tableStyleId>{5940675A-B579-460E-94D1-54222C63F5DA}</a:tableStyleId>
              </a:tblPr>
              <a:tblGrid>
                <a:gridCol w="3836610">
                  <a:extLst>
                    <a:ext uri="{9D8B030D-6E8A-4147-A177-3AD203B41FA5}">
                      <a16:colId xmlns:a16="http://schemas.microsoft.com/office/drawing/2014/main" val="20000"/>
                    </a:ext>
                  </a:extLst>
                </a:gridCol>
                <a:gridCol w="3836610">
                  <a:extLst>
                    <a:ext uri="{9D8B030D-6E8A-4147-A177-3AD203B41FA5}">
                      <a16:colId xmlns:a16="http://schemas.microsoft.com/office/drawing/2014/main" val="20001"/>
                    </a:ext>
                  </a:extLst>
                </a:gridCol>
                <a:gridCol w="3836610">
                  <a:extLst>
                    <a:ext uri="{9D8B030D-6E8A-4147-A177-3AD203B41FA5}">
                      <a16:colId xmlns:a16="http://schemas.microsoft.com/office/drawing/2014/main" val="20002"/>
                    </a:ext>
                  </a:extLst>
                </a:gridCol>
              </a:tblGrid>
              <a:tr h="5783942">
                <a:tc>
                  <a:txBody>
                    <a:bodyPr/>
                    <a:lstStyle/>
                    <a:p>
                      <a:pPr algn="ctr"/>
                      <a:r>
                        <a:rPr lang="hu-HU" sz="4000" dirty="0" err="1" smtClean="0">
                          <a:latin typeface="Gabriola" panose="04040605051002020D02" pitchFamily="82" charset="0"/>
                        </a:rPr>
                        <a:t>Johnny-Cake</a:t>
                      </a:r>
                      <a:endParaRPr lang="hu-HU" sz="4000" dirty="0" smtClean="0">
                        <a:latin typeface="Gabriola" panose="04040605051002020D02" pitchFamily="82" charset="0"/>
                      </a:endParaRPr>
                    </a:p>
                    <a:p>
                      <a:pPr algn="ctr">
                        <a:lnSpc>
                          <a:spcPct val="150000"/>
                        </a:lnSpc>
                      </a:pPr>
                      <a:endParaRPr lang="hu-HU" sz="3600" dirty="0" smtClean="0"/>
                    </a:p>
                    <a:p>
                      <a:pPr marL="571500" indent="-571500" algn="l">
                        <a:buFont typeface="Arial" panose="020B0604020202020204" pitchFamily="34" charset="0"/>
                        <a:buChar char="•"/>
                      </a:pPr>
                      <a:r>
                        <a:rPr lang="hu-HU" sz="2400" dirty="0" smtClean="0"/>
                        <a:t>Old man</a:t>
                      </a:r>
                    </a:p>
                    <a:p>
                      <a:pPr marL="571500" indent="-571500" algn="l">
                        <a:buFont typeface="Arial" panose="020B0604020202020204" pitchFamily="34" charset="0"/>
                        <a:buChar char="•"/>
                      </a:pPr>
                      <a:r>
                        <a:rPr lang="hu-HU" sz="2400" dirty="0" smtClean="0"/>
                        <a:t>Old </a:t>
                      </a:r>
                      <a:r>
                        <a:rPr lang="hu-HU" sz="2400" dirty="0" err="1" smtClean="0"/>
                        <a:t>woman</a:t>
                      </a:r>
                      <a:endParaRPr lang="hu-HU" sz="2400" dirty="0" smtClean="0"/>
                    </a:p>
                    <a:p>
                      <a:pPr marL="571500" indent="-571500" algn="l">
                        <a:buFont typeface="Arial" panose="020B0604020202020204" pitchFamily="34" charset="0"/>
                        <a:buChar char="•"/>
                      </a:pPr>
                      <a:r>
                        <a:rPr lang="hu-HU" sz="2400" dirty="0" smtClean="0"/>
                        <a:t>Little</a:t>
                      </a:r>
                      <a:r>
                        <a:rPr lang="hu-HU" sz="2400" baseline="0" dirty="0" smtClean="0"/>
                        <a:t> boy</a:t>
                      </a:r>
                    </a:p>
                    <a:p>
                      <a:pPr marL="571500" indent="-571500" algn="l">
                        <a:buFont typeface="Arial" panose="020B0604020202020204" pitchFamily="34" charset="0"/>
                        <a:buChar char="•"/>
                      </a:pPr>
                      <a:endParaRPr lang="hu-HU" sz="2400" baseline="0" dirty="0" smtClean="0"/>
                    </a:p>
                    <a:p>
                      <a:pPr marL="571500" indent="-571500" algn="l">
                        <a:buFont typeface="Arial" panose="020B0604020202020204" pitchFamily="34" charset="0"/>
                        <a:buChar char="•"/>
                      </a:pPr>
                      <a:r>
                        <a:rPr lang="hu-HU" sz="2400" baseline="0" dirty="0" err="1" smtClean="0"/>
                        <a:t>Johnny-cake</a:t>
                      </a:r>
                      <a:endParaRPr lang="hu-HU" sz="2400" baseline="0" dirty="0" smtClean="0"/>
                    </a:p>
                    <a:p>
                      <a:pPr marL="571500" indent="-571500" algn="l">
                        <a:buFont typeface="Arial" panose="020B0604020202020204" pitchFamily="34" charset="0"/>
                        <a:buChar char="•"/>
                      </a:pPr>
                      <a:endParaRPr lang="hu-HU" sz="2400" baseline="0" dirty="0" smtClean="0"/>
                    </a:p>
                    <a:p>
                      <a:pPr marL="571500" indent="-571500" algn="l">
                        <a:buFont typeface="Arial" panose="020B0604020202020204" pitchFamily="34" charset="0"/>
                        <a:buChar char="•"/>
                      </a:pPr>
                      <a:r>
                        <a:rPr lang="hu-HU" sz="2400" baseline="0" dirty="0" err="1" smtClean="0"/>
                        <a:t>Two</a:t>
                      </a:r>
                      <a:r>
                        <a:rPr lang="hu-HU" sz="2400" baseline="0" dirty="0" smtClean="0"/>
                        <a:t> </a:t>
                      </a:r>
                      <a:r>
                        <a:rPr lang="hu-HU" sz="2400" baseline="0" dirty="0" err="1" smtClean="0"/>
                        <a:t>well-diggers</a:t>
                      </a:r>
                      <a:endParaRPr lang="hu-HU" sz="2400" baseline="0" dirty="0" smtClean="0"/>
                    </a:p>
                    <a:p>
                      <a:pPr marL="571500" indent="-571500" algn="l">
                        <a:buFont typeface="Arial" panose="020B0604020202020204" pitchFamily="34" charset="0"/>
                        <a:buChar char="•"/>
                      </a:pPr>
                      <a:r>
                        <a:rPr lang="hu-HU" sz="2400" baseline="0" dirty="0" err="1" smtClean="0"/>
                        <a:t>Two</a:t>
                      </a:r>
                      <a:r>
                        <a:rPr lang="hu-HU" sz="2400" baseline="0" dirty="0" smtClean="0"/>
                        <a:t> </a:t>
                      </a:r>
                      <a:r>
                        <a:rPr lang="hu-HU" sz="2400" baseline="0" dirty="0" err="1" smtClean="0"/>
                        <a:t>ditch-diggers</a:t>
                      </a:r>
                      <a:endParaRPr lang="hu-HU" sz="2400" baseline="0" dirty="0" smtClean="0"/>
                    </a:p>
                    <a:p>
                      <a:pPr marL="0" indent="0" algn="l">
                        <a:buFont typeface="Arial" panose="020B0604020202020204" pitchFamily="34" charset="0"/>
                        <a:buNone/>
                      </a:pPr>
                      <a:endParaRPr lang="hu-HU" sz="2400" baseline="0" dirty="0" smtClean="0"/>
                    </a:p>
                    <a:p>
                      <a:pPr marL="571500" indent="-571500" algn="l">
                        <a:buFont typeface="Arial" panose="020B0604020202020204" pitchFamily="34" charset="0"/>
                        <a:buChar char="•"/>
                      </a:pPr>
                      <a:r>
                        <a:rPr lang="hu-HU" sz="2400" baseline="0" dirty="0" err="1" smtClean="0"/>
                        <a:t>Bear</a:t>
                      </a:r>
                      <a:endParaRPr lang="hu-HU" sz="2400" baseline="0" dirty="0" smtClean="0"/>
                    </a:p>
                    <a:p>
                      <a:pPr marL="571500" indent="-571500" algn="l">
                        <a:buFont typeface="Arial" panose="020B0604020202020204" pitchFamily="34" charset="0"/>
                        <a:buChar char="•"/>
                      </a:pPr>
                      <a:r>
                        <a:rPr lang="hu-HU" sz="2400" baseline="0" dirty="0" smtClean="0"/>
                        <a:t>Wolf</a:t>
                      </a:r>
                    </a:p>
                    <a:p>
                      <a:pPr marL="571500" indent="-571500" algn="l">
                        <a:buFont typeface="Arial" panose="020B0604020202020204" pitchFamily="34" charset="0"/>
                        <a:buChar char="•"/>
                      </a:pPr>
                      <a:r>
                        <a:rPr lang="hu-HU" sz="2400" baseline="0" dirty="0" smtClean="0"/>
                        <a:t>Fox</a:t>
                      </a:r>
                    </a:p>
                  </a:txBody>
                  <a:tcPr/>
                </a:tc>
                <a:tc>
                  <a:txBody>
                    <a:bodyPr/>
                    <a:lstStyle/>
                    <a:p>
                      <a:pPr algn="ctr"/>
                      <a:r>
                        <a:rPr lang="hu-HU" sz="4000" dirty="0" smtClean="0">
                          <a:latin typeface="Gabriola" panose="04040605051002020D02" pitchFamily="82" charset="0"/>
                        </a:rPr>
                        <a:t>The </a:t>
                      </a:r>
                      <a:r>
                        <a:rPr lang="hu-HU" sz="4000" dirty="0" err="1" smtClean="0">
                          <a:latin typeface="Gabriola" panose="04040605051002020D02" pitchFamily="82" charset="0"/>
                        </a:rPr>
                        <a:t>Gingerbread</a:t>
                      </a:r>
                      <a:r>
                        <a:rPr lang="hu-HU" sz="4000" baseline="0" dirty="0" smtClean="0">
                          <a:latin typeface="Gabriola" panose="04040605051002020D02" pitchFamily="82" charset="0"/>
                        </a:rPr>
                        <a:t> Man</a:t>
                      </a:r>
                    </a:p>
                    <a:p>
                      <a:pPr algn="ctr"/>
                      <a:endParaRPr lang="hu-HU" sz="2400" baseline="0" dirty="0" smtClean="0"/>
                    </a:p>
                    <a:p>
                      <a:pPr algn="ctr">
                        <a:lnSpc>
                          <a:spcPct val="150000"/>
                        </a:lnSpc>
                      </a:pPr>
                      <a:endParaRPr lang="hu-HU" sz="2400" baseline="0" dirty="0" smtClean="0"/>
                    </a:p>
                    <a:p>
                      <a:pPr marL="342900" indent="-342900" algn="l">
                        <a:buFont typeface="Arial" panose="020B0604020202020204" pitchFamily="34" charset="0"/>
                        <a:buChar char="•"/>
                      </a:pPr>
                      <a:r>
                        <a:rPr lang="hu-HU" sz="2400" baseline="0" dirty="0" smtClean="0"/>
                        <a:t>Old </a:t>
                      </a:r>
                      <a:r>
                        <a:rPr lang="hu-HU" sz="2400" baseline="0" dirty="0" err="1" smtClean="0"/>
                        <a:t>woman</a:t>
                      </a:r>
                      <a:endParaRPr lang="hu-HU" sz="2400" baseline="0" dirty="0" smtClean="0"/>
                    </a:p>
                    <a:p>
                      <a:pPr marL="0" indent="0" algn="l">
                        <a:lnSpc>
                          <a:spcPct val="150000"/>
                        </a:lnSpc>
                        <a:buFont typeface="Arial" panose="020B0604020202020204" pitchFamily="34" charset="0"/>
                        <a:buNone/>
                      </a:pPr>
                      <a:endParaRPr lang="hu-HU" sz="2400" baseline="0" dirty="0" smtClean="0"/>
                    </a:p>
                    <a:p>
                      <a:pPr marL="0" indent="0" algn="l">
                        <a:buFont typeface="Arial" panose="020B0604020202020204" pitchFamily="34" charset="0"/>
                        <a:buNone/>
                      </a:pPr>
                      <a:endParaRPr lang="hu-HU" sz="2400" baseline="0" dirty="0" smtClean="0"/>
                    </a:p>
                    <a:p>
                      <a:pPr marL="342900" indent="-342900" algn="l">
                        <a:buFont typeface="Arial" panose="020B0604020202020204" pitchFamily="34" charset="0"/>
                        <a:buChar char="•"/>
                      </a:pPr>
                      <a:r>
                        <a:rPr lang="hu-HU" sz="2400" baseline="0" dirty="0" err="1" smtClean="0"/>
                        <a:t>Gingerbread</a:t>
                      </a:r>
                      <a:r>
                        <a:rPr lang="hu-HU" sz="2400" baseline="0" dirty="0" smtClean="0"/>
                        <a:t> Man</a:t>
                      </a:r>
                    </a:p>
                    <a:p>
                      <a:pPr marL="342900" indent="-342900" algn="l">
                        <a:buFont typeface="Arial" panose="020B0604020202020204" pitchFamily="34" charset="0"/>
                        <a:buChar char="•"/>
                      </a:pPr>
                      <a:endParaRPr lang="hu-HU" sz="2400" baseline="0" dirty="0" smtClean="0"/>
                    </a:p>
                    <a:p>
                      <a:pPr marL="0" indent="0" algn="l">
                        <a:buFont typeface="Arial" panose="020B0604020202020204" pitchFamily="34" charset="0"/>
                        <a:buNone/>
                      </a:pPr>
                      <a:endParaRPr lang="hu-HU" sz="2400" baseline="0" dirty="0" smtClean="0"/>
                    </a:p>
                    <a:p>
                      <a:pPr marL="0" indent="0" algn="l">
                        <a:buFont typeface="Arial" panose="020B0604020202020204" pitchFamily="34" charset="0"/>
                        <a:buNone/>
                      </a:pPr>
                      <a:endParaRPr lang="hu-HU" sz="2400" baseline="0" dirty="0" smtClean="0"/>
                    </a:p>
                    <a:p>
                      <a:pPr marL="342900" indent="-342900" algn="l">
                        <a:buFont typeface="Arial" panose="020B0604020202020204" pitchFamily="34" charset="0"/>
                        <a:buChar char="•"/>
                      </a:pPr>
                      <a:r>
                        <a:rPr lang="hu-HU" sz="2400" dirty="0" err="1" smtClean="0"/>
                        <a:t>Cow</a:t>
                      </a:r>
                      <a:endParaRPr lang="hu-HU" sz="2400" dirty="0" smtClean="0"/>
                    </a:p>
                    <a:p>
                      <a:pPr marL="342900" indent="-342900" algn="l">
                        <a:buFont typeface="Arial" panose="020B0604020202020204" pitchFamily="34" charset="0"/>
                        <a:buChar char="•"/>
                      </a:pPr>
                      <a:r>
                        <a:rPr lang="hu-HU" sz="2400" dirty="0" err="1" smtClean="0"/>
                        <a:t>Horse</a:t>
                      </a:r>
                      <a:endParaRPr lang="hu-HU" sz="2400" dirty="0" smtClean="0"/>
                    </a:p>
                    <a:p>
                      <a:pPr marL="342900" indent="-342900" algn="l">
                        <a:buFont typeface="Arial" panose="020B0604020202020204" pitchFamily="34" charset="0"/>
                        <a:buChar char="•"/>
                      </a:pPr>
                      <a:r>
                        <a:rPr lang="hu-HU" sz="2400" dirty="0" err="1" smtClean="0"/>
                        <a:t>Goat</a:t>
                      </a:r>
                      <a:endParaRPr lang="hu-HU" sz="2400" dirty="0" smtClean="0"/>
                    </a:p>
                    <a:p>
                      <a:pPr marL="342900" indent="-342900" algn="l">
                        <a:buFont typeface="Arial" panose="020B0604020202020204" pitchFamily="34" charset="0"/>
                        <a:buChar char="•"/>
                      </a:pPr>
                      <a:r>
                        <a:rPr lang="hu-HU" sz="2400" dirty="0" smtClean="0"/>
                        <a:t>Fox</a:t>
                      </a:r>
                    </a:p>
                  </a:txBody>
                  <a:tcPr/>
                </a:tc>
                <a:tc>
                  <a:txBody>
                    <a:bodyPr/>
                    <a:lstStyle/>
                    <a:p>
                      <a:pPr algn="ctr"/>
                      <a:r>
                        <a:rPr lang="hu-HU" sz="4000" dirty="0" smtClean="0">
                          <a:latin typeface="Gabriola" panose="04040605051002020D02" pitchFamily="82" charset="0"/>
                        </a:rPr>
                        <a:t>The </a:t>
                      </a:r>
                      <a:r>
                        <a:rPr lang="hu-HU" sz="4000" dirty="0" smtClean="0">
                          <a:latin typeface="Gabriola" panose="04040605051002020D02" pitchFamily="82" charset="0"/>
                        </a:rPr>
                        <a:t>Little </a:t>
                      </a:r>
                      <a:r>
                        <a:rPr lang="hu-HU" sz="4000" dirty="0" err="1" smtClean="0">
                          <a:latin typeface="Gabriola" panose="04040605051002020D02" pitchFamily="82" charset="0"/>
                        </a:rPr>
                        <a:t>Dumpling</a:t>
                      </a:r>
                      <a:endParaRPr lang="hu-HU" sz="4000" dirty="0" smtClean="0">
                        <a:latin typeface="Gabriola" panose="04040605051002020D02" pitchFamily="82" charset="0"/>
                      </a:endParaRPr>
                    </a:p>
                    <a:p>
                      <a:pPr algn="ctr">
                        <a:lnSpc>
                          <a:spcPct val="150000"/>
                        </a:lnSpc>
                      </a:pPr>
                      <a:endParaRPr lang="hu-HU" sz="3600" dirty="0" smtClean="0"/>
                    </a:p>
                    <a:p>
                      <a:pPr marL="342900" indent="-342900" algn="l">
                        <a:buFont typeface="Arial" panose="020B0604020202020204" pitchFamily="34" charset="0"/>
                        <a:buChar char="•"/>
                      </a:pPr>
                      <a:r>
                        <a:rPr lang="hu-HU" sz="2400" dirty="0" err="1" smtClean="0"/>
                        <a:t>Poor</a:t>
                      </a:r>
                      <a:r>
                        <a:rPr lang="hu-HU" sz="2400" dirty="0" smtClean="0"/>
                        <a:t> man</a:t>
                      </a:r>
                    </a:p>
                    <a:p>
                      <a:pPr marL="342900" indent="-342900" algn="l">
                        <a:buFont typeface="Arial" panose="020B0604020202020204" pitchFamily="34" charset="0"/>
                        <a:buChar char="•"/>
                      </a:pPr>
                      <a:r>
                        <a:rPr lang="hu-HU" sz="2400" dirty="0" err="1" smtClean="0"/>
                        <a:t>His</a:t>
                      </a:r>
                      <a:r>
                        <a:rPr lang="hu-HU" sz="2400" dirty="0" smtClean="0"/>
                        <a:t> </a:t>
                      </a:r>
                      <a:r>
                        <a:rPr lang="hu-HU" sz="2400" dirty="0" err="1" smtClean="0"/>
                        <a:t>wife</a:t>
                      </a:r>
                      <a:endParaRPr lang="hu-HU" sz="2400" dirty="0" smtClean="0"/>
                    </a:p>
                    <a:p>
                      <a:pPr marL="342900" indent="-342900" algn="l">
                        <a:buFont typeface="Arial" panose="020B0604020202020204" pitchFamily="34" charset="0"/>
                        <a:buChar char="•"/>
                      </a:pPr>
                      <a:r>
                        <a:rPr lang="hu-HU" sz="2400" dirty="0" err="1" smtClean="0"/>
                        <a:t>Three</a:t>
                      </a:r>
                      <a:r>
                        <a:rPr lang="hu-HU" sz="2400" dirty="0" smtClean="0"/>
                        <a:t> </a:t>
                      </a:r>
                      <a:r>
                        <a:rPr lang="hu-HU" sz="2400" dirty="0" err="1" smtClean="0"/>
                        <a:t>daughters</a:t>
                      </a:r>
                      <a:endParaRPr lang="hu-HU" sz="2400" dirty="0" smtClean="0"/>
                    </a:p>
                    <a:p>
                      <a:pPr marL="0" indent="0" algn="l">
                        <a:buFont typeface="Arial" panose="020B0604020202020204" pitchFamily="34" charset="0"/>
                        <a:buNone/>
                      </a:pPr>
                      <a:endParaRPr lang="hu-HU" sz="2400" dirty="0" smtClean="0"/>
                    </a:p>
                    <a:p>
                      <a:pPr marL="342900" indent="-342900" algn="l">
                        <a:buFont typeface="Arial" panose="020B0604020202020204" pitchFamily="34" charset="0"/>
                        <a:buChar char="•"/>
                      </a:pPr>
                      <a:r>
                        <a:rPr lang="hu-HU" sz="2400" dirty="0" smtClean="0"/>
                        <a:t>The </a:t>
                      </a:r>
                      <a:r>
                        <a:rPr lang="hu-HU" sz="2400" dirty="0" err="1" smtClean="0"/>
                        <a:t>little</a:t>
                      </a:r>
                      <a:r>
                        <a:rPr lang="hu-HU" sz="2400" dirty="0" smtClean="0"/>
                        <a:t> </a:t>
                      </a:r>
                      <a:r>
                        <a:rPr lang="hu-HU" sz="2400" dirty="0" err="1" smtClean="0"/>
                        <a:t>dumpling</a:t>
                      </a:r>
                      <a:endParaRPr lang="hu-HU" sz="2400" dirty="0" smtClean="0"/>
                    </a:p>
                    <a:p>
                      <a:pPr marL="0" indent="0" algn="l">
                        <a:buFont typeface="Arial" panose="020B0604020202020204" pitchFamily="34" charset="0"/>
                        <a:buNone/>
                      </a:pPr>
                      <a:endParaRPr lang="hu-HU" sz="2400" dirty="0" smtClean="0"/>
                    </a:p>
                    <a:p>
                      <a:pPr marL="342900" indent="-342900" algn="l">
                        <a:buFont typeface="Arial" panose="020B0604020202020204" pitchFamily="34" charset="0"/>
                        <a:buChar char="•"/>
                      </a:pPr>
                      <a:r>
                        <a:rPr lang="hu-HU" sz="2400" dirty="0" err="1" smtClean="0"/>
                        <a:t>Scythemen</a:t>
                      </a:r>
                      <a:endParaRPr lang="hu-HU" sz="2400" dirty="0" smtClean="0"/>
                    </a:p>
                    <a:p>
                      <a:pPr marL="342900" indent="-342900" algn="l">
                        <a:buFont typeface="Arial" panose="020B0604020202020204" pitchFamily="34" charset="0"/>
                        <a:buChar char="•"/>
                      </a:pPr>
                      <a:r>
                        <a:rPr lang="hu-HU" sz="2400" dirty="0" err="1" smtClean="0"/>
                        <a:t>Soldiers</a:t>
                      </a:r>
                      <a:endParaRPr lang="hu-HU" sz="2400" dirty="0" smtClean="0"/>
                    </a:p>
                    <a:p>
                      <a:pPr marL="0" indent="0" algn="l">
                        <a:buFont typeface="Arial" panose="020B0604020202020204" pitchFamily="34" charset="0"/>
                        <a:buNone/>
                      </a:pPr>
                      <a:endParaRPr lang="hu-HU" sz="2400" dirty="0" smtClean="0"/>
                    </a:p>
                    <a:p>
                      <a:pPr marL="342900" indent="-342900" algn="l">
                        <a:buFont typeface="Arial" panose="020B0604020202020204" pitchFamily="34" charset="0"/>
                        <a:buChar char="•"/>
                      </a:pPr>
                      <a:r>
                        <a:rPr lang="hu-HU" sz="2400" dirty="0" err="1" smtClean="0"/>
                        <a:t>Pig</a:t>
                      </a:r>
                      <a:endParaRPr lang="hu-HU" sz="2400" dirty="0" smtClean="0"/>
                    </a:p>
                  </a:txBody>
                  <a:tcPr/>
                </a:tc>
                <a:extLst>
                  <a:ext uri="{0D108BD9-81ED-4DB2-BD59-A6C34878D82A}">
                    <a16:rowId xmlns:a16="http://schemas.microsoft.com/office/drawing/2014/main" val="10000"/>
                  </a:ext>
                </a:extLst>
              </a:tr>
            </a:tbl>
          </a:graphicData>
        </a:graphic>
      </p:graphicFrame>
      <p:sp>
        <p:nvSpPr>
          <p:cNvPr id="5" name="Téglalap 4"/>
          <p:cNvSpPr/>
          <p:nvPr/>
        </p:nvSpPr>
        <p:spPr>
          <a:xfrm>
            <a:off x="4270323" y="0"/>
            <a:ext cx="3723924" cy="707886"/>
          </a:xfrm>
          <a:prstGeom prst="rect">
            <a:avLst/>
          </a:prstGeom>
        </p:spPr>
        <p:txBody>
          <a:bodyPr wrap="square">
            <a:spAutoFit/>
          </a:bodyPr>
          <a:lstStyle/>
          <a:p>
            <a:pPr algn="ctr"/>
            <a:r>
              <a:rPr lang="hu-HU" sz="4000" b="1" cap="all" dirty="0" err="1" smtClean="0">
                <a:solidFill>
                  <a:schemeClr val="accent1"/>
                </a:solidFill>
                <a:effectLst>
                  <a:outerShdw blurRad="38100" dist="38100" dir="2700000" algn="tl">
                    <a:srgbClr val="000000">
                      <a:alpha val="43137"/>
                    </a:srgbClr>
                  </a:outerShdw>
                </a:effectLst>
              </a:rPr>
              <a:t>Characters</a:t>
            </a:r>
            <a:endParaRPr lang="hu-HU" sz="4000" b="1" cap="all"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42471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áblázat 1"/>
          <p:cNvGraphicFramePr>
            <a:graphicFrameLocks noGrp="1"/>
          </p:cNvGraphicFramePr>
          <p:nvPr>
            <p:extLst>
              <p:ext uri="{D42A27DB-BD31-4B8C-83A1-F6EECF244321}">
                <p14:modId xmlns:p14="http://schemas.microsoft.com/office/powerpoint/2010/main" val="3148382149"/>
              </p:ext>
            </p:extLst>
          </p:nvPr>
        </p:nvGraphicFramePr>
        <p:xfrm>
          <a:off x="0" y="1017430"/>
          <a:ext cx="12192000" cy="585216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5840569">
                <a:tc>
                  <a:txBody>
                    <a:bodyPr/>
                    <a:lstStyle/>
                    <a:p>
                      <a:pPr algn="ctr"/>
                      <a:r>
                        <a:rPr lang="hu-HU" sz="4000" dirty="0" err="1" smtClean="0">
                          <a:latin typeface="Gabriola" panose="04040605051002020D02" pitchFamily="82" charset="0"/>
                        </a:rPr>
                        <a:t>Johnny-Cake</a:t>
                      </a:r>
                      <a:endParaRPr lang="hu-HU" sz="4000" dirty="0" smtClean="0">
                        <a:latin typeface="Gabriola" panose="04040605051002020D02" pitchFamily="82" charset="0"/>
                      </a:endParaRPr>
                    </a:p>
                    <a:p>
                      <a:pPr algn="ctr"/>
                      <a:endParaRPr lang="hu-HU" sz="3600" dirty="0" smtClean="0"/>
                    </a:p>
                    <a:p>
                      <a:pPr algn="ctr"/>
                      <a:endParaRPr lang="hu-HU" sz="3600" dirty="0" smtClean="0"/>
                    </a:p>
                    <a:p>
                      <a:pPr marL="571500" indent="-571500" algn="l">
                        <a:buFont typeface="Arial" panose="020B0604020202020204" pitchFamily="34" charset="0"/>
                        <a:buChar char="•"/>
                      </a:pPr>
                      <a:r>
                        <a:rPr lang="hu-HU" sz="2400" dirty="0" smtClean="0"/>
                        <a:t>The</a:t>
                      </a:r>
                      <a:r>
                        <a:rPr lang="hu-HU" sz="2400" baseline="0" dirty="0" smtClean="0"/>
                        <a:t> o</a:t>
                      </a:r>
                      <a:r>
                        <a:rPr lang="hu-HU" sz="2400" dirty="0" smtClean="0"/>
                        <a:t>ld</a:t>
                      </a:r>
                      <a:r>
                        <a:rPr lang="hu-HU" sz="2400" baseline="0" dirty="0" smtClean="0"/>
                        <a:t> </a:t>
                      </a:r>
                      <a:r>
                        <a:rPr lang="hu-HU" sz="2400" baseline="0" dirty="0" err="1" smtClean="0"/>
                        <a:t>woman</a:t>
                      </a:r>
                      <a:r>
                        <a:rPr lang="hu-HU" sz="2400" baseline="0" dirty="0" smtClean="0"/>
                        <a:t> </a:t>
                      </a:r>
                      <a:r>
                        <a:rPr lang="hu-HU" sz="2400" baseline="0" dirty="0" err="1" smtClean="0"/>
                        <a:t>b</a:t>
                      </a:r>
                      <a:r>
                        <a:rPr lang="hu-HU" sz="2400" dirty="0" err="1" smtClean="0"/>
                        <a:t>akes</a:t>
                      </a:r>
                      <a:r>
                        <a:rPr lang="hu-HU" sz="2400" dirty="0" smtClean="0"/>
                        <a:t> </a:t>
                      </a:r>
                      <a:r>
                        <a:rPr lang="hu-HU" sz="2400" dirty="0" err="1" smtClean="0"/>
                        <a:t>him</a:t>
                      </a:r>
                      <a:r>
                        <a:rPr lang="hu-HU" sz="2400" dirty="0" smtClean="0"/>
                        <a:t>.</a:t>
                      </a:r>
                    </a:p>
                    <a:p>
                      <a:pPr marL="571500" indent="-571500" algn="l">
                        <a:buFont typeface="Arial" panose="020B0604020202020204" pitchFamily="34" charset="0"/>
                        <a:buChar char="•"/>
                      </a:pPr>
                      <a:r>
                        <a:rPr lang="hu-HU" sz="2400" baseline="0" dirty="0" smtClean="0"/>
                        <a:t>He </a:t>
                      </a:r>
                      <a:r>
                        <a:rPr lang="hu-HU" sz="2400" baseline="0" dirty="0" err="1" smtClean="0"/>
                        <a:t>j</a:t>
                      </a:r>
                      <a:r>
                        <a:rPr lang="hu-HU" sz="2400" dirty="0" err="1" smtClean="0"/>
                        <a:t>umps</a:t>
                      </a:r>
                      <a:r>
                        <a:rPr lang="hu-HU" sz="2400" baseline="0" dirty="0" smtClean="0"/>
                        <a:t> out of </a:t>
                      </a:r>
                      <a:r>
                        <a:rPr lang="hu-HU" sz="2400" baseline="0" dirty="0" err="1" smtClean="0"/>
                        <a:t>the</a:t>
                      </a:r>
                      <a:r>
                        <a:rPr lang="hu-HU" sz="2400" baseline="0" dirty="0" smtClean="0"/>
                        <a:t> </a:t>
                      </a:r>
                      <a:r>
                        <a:rPr lang="hu-HU" sz="2400" baseline="0" dirty="0" err="1" smtClean="0"/>
                        <a:t>oven</a:t>
                      </a:r>
                      <a:r>
                        <a:rPr lang="hu-HU" sz="2400" baseline="0" dirty="0" smtClean="0"/>
                        <a:t>.</a:t>
                      </a:r>
                    </a:p>
                    <a:p>
                      <a:pPr marL="571500" indent="-571500" algn="l">
                        <a:buFont typeface="Arial" panose="020B0604020202020204" pitchFamily="34" charset="0"/>
                        <a:buChar char="•"/>
                      </a:pPr>
                      <a:r>
                        <a:rPr lang="hu-HU" sz="2400" baseline="0" dirty="0" smtClean="0"/>
                        <a:t>He </a:t>
                      </a:r>
                      <a:r>
                        <a:rPr lang="hu-HU" sz="2400" baseline="0" dirty="0" err="1" smtClean="0"/>
                        <a:t>runs</a:t>
                      </a:r>
                      <a:r>
                        <a:rPr lang="hu-HU" sz="2400" baseline="0" dirty="0" smtClean="0"/>
                        <a:t> </a:t>
                      </a:r>
                      <a:r>
                        <a:rPr lang="hu-HU" sz="2400" baseline="0" dirty="0" err="1" smtClean="0"/>
                        <a:t>away</a:t>
                      </a:r>
                      <a:r>
                        <a:rPr lang="hu-HU" sz="2400" baseline="0" dirty="0" smtClean="0"/>
                        <a:t> </a:t>
                      </a:r>
                      <a:r>
                        <a:rPr lang="hu-HU" sz="2400" baseline="0" dirty="0" err="1" smtClean="0"/>
                        <a:t>from</a:t>
                      </a:r>
                      <a:r>
                        <a:rPr lang="hu-HU" sz="2400" baseline="0" dirty="0" smtClean="0"/>
                        <a:t> </a:t>
                      </a:r>
                      <a:r>
                        <a:rPr lang="hu-HU" sz="2400" baseline="0" dirty="0" err="1" smtClean="0"/>
                        <a:t>everybody</a:t>
                      </a:r>
                      <a:r>
                        <a:rPr lang="hu-HU" sz="2400" baseline="0" dirty="0" smtClean="0"/>
                        <a:t>.</a:t>
                      </a:r>
                    </a:p>
                    <a:p>
                      <a:pPr marL="571500" indent="-571500" algn="l">
                        <a:buFont typeface="Arial" panose="020B0604020202020204" pitchFamily="34" charset="0"/>
                        <a:buChar char="•"/>
                      </a:pPr>
                      <a:r>
                        <a:rPr lang="hu-HU" sz="2400" baseline="0" dirty="0" smtClean="0"/>
                        <a:t>Fox </a:t>
                      </a:r>
                      <a:r>
                        <a:rPr lang="hu-HU" sz="2400" baseline="0" dirty="0" err="1" smtClean="0"/>
                        <a:t>screws</a:t>
                      </a:r>
                      <a:r>
                        <a:rPr lang="hu-HU" sz="2400" baseline="0" dirty="0" smtClean="0"/>
                        <a:t> </a:t>
                      </a:r>
                      <a:r>
                        <a:rPr lang="hu-HU" sz="2400" baseline="0" dirty="0" err="1" smtClean="0"/>
                        <a:t>him</a:t>
                      </a:r>
                      <a:r>
                        <a:rPr lang="hu-HU" sz="2400" baseline="0" dirty="0" smtClean="0"/>
                        <a:t> and </a:t>
                      </a:r>
                      <a:r>
                        <a:rPr lang="hu-HU" sz="2400" baseline="0" dirty="0" err="1" smtClean="0"/>
                        <a:t>eats</a:t>
                      </a:r>
                      <a:r>
                        <a:rPr lang="hu-HU" sz="2400" baseline="0" dirty="0" smtClean="0"/>
                        <a:t> </a:t>
                      </a:r>
                      <a:r>
                        <a:rPr lang="hu-HU" sz="2400" baseline="0" dirty="0" err="1" smtClean="0"/>
                        <a:t>him</a:t>
                      </a:r>
                      <a:r>
                        <a:rPr lang="hu-HU" sz="2400" baseline="0" dirty="0" smtClean="0"/>
                        <a:t> </a:t>
                      </a:r>
                      <a:r>
                        <a:rPr lang="hu-HU" sz="2400" baseline="0" dirty="0" err="1" smtClean="0"/>
                        <a:t>up</a:t>
                      </a:r>
                      <a:r>
                        <a:rPr lang="hu-HU" sz="2400" baseline="0" dirty="0" smtClean="0"/>
                        <a:t>.</a:t>
                      </a:r>
                    </a:p>
                    <a:p>
                      <a:pPr marL="571500" indent="-571500" algn="l">
                        <a:buFont typeface="Arial" panose="020B0604020202020204" pitchFamily="34" charset="0"/>
                        <a:buChar char="•"/>
                      </a:pPr>
                      <a:endParaRPr lang="hu-HU" sz="2400" baseline="0" dirty="0" smtClean="0"/>
                    </a:p>
                    <a:p>
                      <a:pPr marL="571500" indent="-571500" algn="l">
                        <a:buFont typeface="Arial" panose="020B0604020202020204" pitchFamily="34" charset="0"/>
                        <a:buChar char="•"/>
                      </a:pPr>
                      <a:endParaRPr lang="hu-HU" sz="2400" baseline="0" dirty="0" smtClean="0"/>
                    </a:p>
                    <a:p>
                      <a:pPr marL="571500" indent="-571500" algn="l">
                        <a:buFont typeface="Arial" panose="020B0604020202020204" pitchFamily="34" charset="0"/>
                        <a:buChar char="•"/>
                      </a:pPr>
                      <a:endParaRPr lang="hu-HU" sz="2400" baseline="0" dirty="0" smtClean="0"/>
                    </a:p>
                    <a:p>
                      <a:pPr marL="0" indent="0" algn="ctr">
                        <a:buFont typeface="Arial" panose="020B0604020202020204" pitchFamily="34" charset="0"/>
                        <a:buNone/>
                      </a:pPr>
                      <a:r>
                        <a:rPr lang="hu-HU" sz="2400" b="1" baseline="0" dirty="0" err="1" smtClean="0"/>
                        <a:t>Everybody</a:t>
                      </a:r>
                      <a:r>
                        <a:rPr lang="hu-HU" sz="2400" b="1" baseline="0" dirty="0" smtClean="0"/>
                        <a:t> </a:t>
                      </a:r>
                      <a:r>
                        <a:rPr lang="hu-HU" sz="2400" b="1" baseline="0" dirty="0" err="1" smtClean="0"/>
                        <a:t>wants</a:t>
                      </a:r>
                      <a:r>
                        <a:rPr lang="hu-HU" sz="2400" b="1" baseline="0" dirty="0" smtClean="0"/>
                        <a:t> </a:t>
                      </a:r>
                      <a:r>
                        <a:rPr lang="hu-HU" sz="2400" b="1" baseline="0" dirty="0" err="1" smtClean="0"/>
                        <a:t>to</a:t>
                      </a:r>
                      <a:r>
                        <a:rPr lang="hu-HU" sz="2400" b="1" baseline="0" dirty="0" smtClean="0"/>
                        <a:t> </a:t>
                      </a:r>
                      <a:r>
                        <a:rPr lang="hu-HU" sz="2400" b="1" baseline="0" dirty="0" err="1" smtClean="0"/>
                        <a:t>eat</a:t>
                      </a:r>
                      <a:r>
                        <a:rPr lang="hu-HU" sz="2400" b="1" baseline="0" dirty="0" smtClean="0"/>
                        <a:t> </a:t>
                      </a:r>
                      <a:r>
                        <a:rPr lang="hu-HU" sz="2400" b="1" baseline="0" dirty="0" err="1" smtClean="0"/>
                        <a:t>him</a:t>
                      </a:r>
                      <a:r>
                        <a:rPr lang="hu-HU" sz="2400" b="1" baseline="0" dirty="0" smtClean="0"/>
                        <a:t> </a:t>
                      </a:r>
                      <a:r>
                        <a:rPr lang="hu-HU" sz="2400" b="1" baseline="0" dirty="0" err="1" smtClean="0"/>
                        <a:t>up</a:t>
                      </a:r>
                      <a:r>
                        <a:rPr lang="hu-HU" sz="2400" b="1" baseline="0" dirty="0" smtClean="0"/>
                        <a:t>.</a:t>
                      </a:r>
                      <a:endParaRPr lang="hu-HU" sz="2400" b="1" dirty="0" smtClean="0"/>
                    </a:p>
                  </a:txBody>
                  <a:tcPr/>
                </a:tc>
                <a:tc>
                  <a:txBody>
                    <a:bodyPr/>
                    <a:lstStyle/>
                    <a:p>
                      <a:pPr algn="ctr"/>
                      <a:r>
                        <a:rPr lang="hu-HU" sz="4400" dirty="0" smtClean="0">
                          <a:latin typeface="Gabriola" panose="04040605051002020D02" pitchFamily="82" charset="0"/>
                        </a:rPr>
                        <a:t>The </a:t>
                      </a:r>
                      <a:r>
                        <a:rPr lang="hu-HU" sz="4400" dirty="0" err="1" smtClean="0">
                          <a:latin typeface="Gabriola" panose="04040605051002020D02" pitchFamily="82" charset="0"/>
                        </a:rPr>
                        <a:t>Gingerbread</a:t>
                      </a:r>
                      <a:r>
                        <a:rPr lang="hu-HU" sz="4400" baseline="0" dirty="0" smtClean="0">
                          <a:latin typeface="Gabriola" panose="04040605051002020D02" pitchFamily="82" charset="0"/>
                        </a:rPr>
                        <a:t> Man</a:t>
                      </a:r>
                    </a:p>
                    <a:p>
                      <a:pPr algn="ctr">
                        <a:lnSpc>
                          <a:spcPct val="200000"/>
                        </a:lnSpc>
                      </a:pPr>
                      <a:endParaRPr lang="hu-HU" sz="3600" baseline="0" dirty="0" smtClean="0"/>
                    </a:p>
                    <a:p>
                      <a:pPr marL="571500" indent="-571500" algn="l">
                        <a:buFont typeface="Arial" panose="020B0604020202020204" pitchFamily="34" charset="0"/>
                        <a:buChar char="•"/>
                      </a:pPr>
                      <a:r>
                        <a:rPr lang="hu-HU" sz="2400" dirty="0" smtClean="0"/>
                        <a:t>The</a:t>
                      </a:r>
                      <a:r>
                        <a:rPr lang="hu-HU" sz="2400" baseline="0" dirty="0" smtClean="0"/>
                        <a:t> o</a:t>
                      </a:r>
                      <a:r>
                        <a:rPr lang="hu-HU" sz="2400" dirty="0" smtClean="0"/>
                        <a:t>ld</a:t>
                      </a:r>
                      <a:r>
                        <a:rPr lang="hu-HU" sz="2400" baseline="0" dirty="0" smtClean="0"/>
                        <a:t> </a:t>
                      </a:r>
                      <a:r>
                        <a:rPr lang="hu-HU" sz="2400" baseline="0" dirty="0" err="1" smtClean="0"/>
                        <a:t>woman</a:t>
                      </a:r>
                      <a:r>
                        <a:rPr lang="hu-HU" sz="2400" baseline="0" dirty="0" smtClean="0"/>
                        <a:t> </a:t>
                      </a:r>
                      <a:r>
                        <a:rPr lang="hu-HU" sz="2400" baseline="0" dirty="0" err="1" smtClean="0"/>
                        <a:t>b</a:t>
                      </a:r>
                      <a:r>
                        <a:rPr lang="hu-HU" sz="2400" dirty="0" err="1" smtClean="0"/>
                        <a:t>akes</a:t>
                      </a:r>
                      <a:r>
                        <a:rPr lang="hu-HU" sz="2400" dirty="0" smtClean="0"/>
                        <a:t> </a:t>
                      </a:r>
                      <a:r>
                        <a:rPr lang="hu-HU" sz="2400" dirty="0" err="1" smtClean="0"/>
                        <a:t>him</a:t>
                      </a:r>
                      <a:r>
                        <a:rPr lang="hu-HU" sz="2400" dirty="0" smtClean="0"/>
                        <a:t>.</a:t>
                      </a:r>
                    </a:p>
                    <a:p>
                      <a:pPr marL="571500" indent="-571500" algn="l">
                        <a:buFont typeface="Arial" panose="020B0604020202020204" pitchFamily="34" charset="0"/>
                        <a:buChar char="•"/>
                      </a:pPr>
                      <a:r>
                        <a:rPr lang="hu-HU" sz="2400" baseline="0" dirty="0" smtClean="0"/>
                        <a:t>He </a:t>
                      </a:r>
                      <a:r>
                        <a:rPr lang="hu-HU" sz="2400" baseline="0" dirty="0" err="1" smtClean="0"/>
                        <a:t>j</a:t>
                      </a:r>
                      <a:r>
                        <a:rPr lang="hu-HU" sz="2400" dirty="0" err="1" smtClean="0"/>
                        <a:t>umps</a:t>
                      </a:r>
                      <a:r>
                        <a:rPr lang="hu-HU" sz="2400" baseline="0" dirty="0" smtClean="0"/>
                        <a:t> out of </a:t>
                      </a:r>
                      <a:r>
                        <a:rPr lang="hu-HU" sz="2400" baseline="0" dirty="0" err="1" smtClean="0"/>
                        <a:t>the</a:t>
                      </a:r>
                      <a:r>
                        <a:rPr lang="hu-HU" sz="2400" baseline="0" dirty="0" smtClean="0"/>
                        <a:t> </a:t>
                      </a:r>
                      <a:r>
                        <a:rPr lang="hu-HU" sz="2400" baseline="0" dirty="0" err="1" smtClean="0"/>
                        <a:t>oven</a:t>
                      </a:r>
                      <a:r>
                        <a:rPr lang="hu-HU" sz="2400" baseline="0" dirty="0" smtClean="0"/>
                        <a:t>.</a:t>
                      </a:r>
                    </a:p>
                    <a:p>
                      <a:pPr marL="571500" indent="-571500" algn="l">
                        <a:buFont typeface="Arial" panose="020B0604020202020204" pitchFamily="34" charset="0"/>
                        <a:buChar char="•"/>
                      </a:pPr>
                      <a:r>
                        <a:rPr lang="hu-HU" sz="2400" baseline="0" dirty="0" smtClean="0"/>
                        <a:t>He </a:t>
                      </a:r>
                      <a:r>
                        <a:rPr lang="hu-HU" sz="2400" baseline="0" dirty="0" err="1" smtClean="0"/>
                        <a:t>runs</a:t>
                      </a:r>
                      <a:r>
                        <a:rPr lang="hu-HU" sz="2400" baseline="0" dirty="0" smtClean="0"/>
                        <a:t> </a:t>
                      </a:r>
                      <a:r>
                        <a:rPr lang="hu-HU" sz="2400" baseline="0" dirty="0" err="1" smtClean="0"/>
                        <a:t>away</a:t>
                      </a:r>
                      <a:r>
                        <a:rPr lang="hu-HU" sz="2400" baseline="0" dirty="0" smtClean="0"/>
                        <a:t> </a:t>
                      </a:r>
                      <a:r>
                        <a:rPr lang="hu-HU" sz="2400" baseline="0" dirty="0" err="1" smtClean="0"/>
                        <a:t>from</a:t>
                      </a:r>
                      <a:r>
                        <a:rPr lang="hu-HU" sz="2400" baseline="0" dirty="0" smtClean="0"/>
                        <a:t>  </a:t>
                      </a:r>
                      <a:r>
                        <a:rPr lang="hu-HU" sz="2400" baseline="0" dirty="0" err="1" smtClean="0"/>
                        <a:t>everybody</a:t>
                      </a:r>
                      <a:r>
                        <a:rPr lang="hu-HU" sz="2400" baseline="0" dirty="0" smtClean="0"/>
                        <a:t>.</a:t>
                      </a:r>
                    </a:p>
                    <a:p>
                      <a:pPr marL="571500" indent="-571500" algn="l">
                        <a:buFont typeface="Arial" panose="020B0604020202020204" pitchFamily="34" charset="0"/>
                        <a:buChar char="•"/>
                      </a:pPr>
                      <a:r>
                        <a:rPr lang="hu-HU" sz="2400" baseline="0" dirty="0" smtClean="0"/>
                        <a:t>Fox </a:t>
                      </a:r>
                      <a:r>
                        <a:rPr lang="hu-HU" sz="2400" baseline="0" dirty="0" err="1" smtClean="0"/>
                        <a:t>screws</a:t>
                      </a:r>
                      <a:r>
                        <a:rPr lang="hu-HU" sz="2400" baseline="0" dirty="0" smtClean="0"/>
                        <a:t> </a:t>
                      </a:r>
                      <a:r>
                        <a:rPr lang="hu-HU" sz="2400" baseline="0" dirty="0" err="1" smtClean="0"/>
                        <a:t>him</a:t>
                      </a:r>
                      <a:r>
                        <a:rPr lang="hu-HU" sz="2400" baseline="0" dirty="0" smtClean="0"/>
                        <a:t> and </a:t>
                      </a:r>
                      <a:r>
                        <a:rPr lang="hu-HU" sz="2400" baseline="0" dirty="0" err="1" smtClean="0"/>
                        <a:t>eats</a:t>
                      </a:r>
                      <a:r>
                        <a:rPr lang="hu-HU" sz="2400" baseline="0" dirty="0" smtClean="0"/>
                        <a:t> </a:t>
                      </a:r>
                      <a:r>
                        <a:rPr lang="hu-HU" sz="2400" baseline="0" dirty="0" err="1" smtClean="0"/>
                        <a:t>him</a:t>
                      </a:r>
                      <a:r>
                        <a:rPr lang="hu-HU" sz="2400" baseline="0" dirty="0" smtClean="0"/>
                        <a:t> </a:t>
                      </a:r>
                      <a:r>
                        <a:rPr lang="hu-HU" sz="2400" baseline="0" dirty="0" err="1" smtClean="0"/>
                        <a:t>up</a:t>
                      </a:r>
                      <a:r>
                        <a:rPr lang="hu-HU" sz="2400" baseline="0" dirty="0" smtClean="0"/>
                        <a:t>.</a:t>
                      </a:r>
                    </a:p>
                    <a:p>
                      <a:pPr marL="0" indent="0" algn="l">
                        <a:lnSpc>
                          <a:spcPct val="150000"/>
                        </a:lnSpc>
                        <a:buFont typeface="Arial" panose="020B0604020202020204" pitchFamily="34" charset="0"/>
                        <a:buNone/>
                      </a:pPr>
                      <a:endParaRPr lang="hu-HU" sz="2000" baseline="0" dirty="0" smtClean="0"/>
                    </a:p>
                    <a:p>
                      <a:pPr marL="571500" indent="-571500" algn="l">
                        <a:buFont typeface="Arial" panose="020B0604020202020204" pitchFamily="34" charset="0"/>
                        <a:buChar char="•"/>
                      </a:pPr>
                      <a:endParaRPr lang="hu-HU" sz="2000" baseline="0" dirty="0" smtClean="0"/>
                    </a:p>
                    <a:p>
                      <a:pPr marL="0" indent="0" algn="l">
                        <a:buFont typeface="Arial" panose="020B0604020202020204" pitchFamily="34" charset="0"/>
                        <a:buNone/>
                      </a:pPr>
                      <a:endParaRPr lang="hu-HU" sz="2000" baseline="0" dirty="0" smtClean="0"/>
                    </a:p>
                    <a:p>
                      <a:pPr marL="0" indent="0" algn="ctr">
                        <a:buFont typeface="Arial" panose="020B0604020202020204" pitchFamily="34" charset="0"/>
                        <a:buNone/>
                      </a:pPr>
                      <a:r>
                        <a:rPr lang="hu-HU" sz="2400" b="1" baseline="0" dirty="0" err="1" smtClean="0"/>
                        <a:t>Everybody</a:t>
                      </a:r>
                      <a:r>
                        <a:rPr lang="hu-HU" sz="2400" b="1" baseline="0" dirty="0" smtClean="0"/>
                        <a:t> </a:t>
                      </a:r>
                      <a:r>
                        <a:rPr lang="hu-HU" sz="2400" b="1" baseline="0" dirty="0" err="1" smtClean="0"/>
                        <a:t>wants</a:t>
                      </a:r>
                      <a:r>
                        <a:rPr lang="hu-HU" sz="2400" b="1" baseline="0" dirty="0" smtClean="0"/>
                        <a:t> </a:t>
                      </a:r>
                      <a:r>
                        <a:rPr lang="hu-HU" sz="2400" b="1" baseline="0" dirty="0" err="1" smtClean="0"/>
                        <a:t>to</a:t>
                      </a:r>
                      <a:r>
                        <a:rPr lang="hu-HU" sz="2400" b="1" baseline="0" dirty="0" smtClean="0"/>
                        <a:t> </a:t>
                      </a:r>
                      <a:r>
                        <a:rPr lang="hu-HU" sz="2400" b="1" baseline="0" dirty="0" err="1" smtClean="0"/>
                        <a:t>eat</a:t>
                      </a:r>
                      <a:r>
                        <a:rPr lang="hu-HU" sz="2400" b="1" baseline="0" dirty="0" smtClean="0"/>
                        <a:t> </a:t>
                      </a:r>
                      <a:r>
                        <a:rPr lang="hu-HU" sz="2400" b="1" baseline="0" dirty="0" err="1" smtClean="0"/>
                        <a:t>him</a:t>
                      </a:r>
                      <a:r>
                        <a:rPr lang="hu-HU" sz="2400" b="1" baseline="0" dirty="0" smtClean="0"/>
                        <a:t> </a:t>
                      </a:r>
                      <a:r>
                        <a:rPr lang="hu-HU" sz="2400" b="1" baseline="0" dirty="0" err="1" smtClean="0"/>
                        <a:t>up</a:t>
                      </a:r>
                      <a:r>
                        <a:rPr lang="hu-HU" sz="2400" b="1" baseline="0" dirty="0" smtClean="0"/>
                        <a:t>.</a:t>
                      </a:r>
                      <a:endParaRPr lang="hu-HU" sz="2400" b="1" dirty="0" smtClean="0"/>
                    </a:p>
                  </a:txBody>
                  <a:tcPr/>
                </a:tc>
                <a:tc>
                  <a:txBody>
                    <a:bodyPr/>
                    <a:lstStyle/>
                    <a:p>
                      <a:pPr algn="ctr"/>
                      <a:r>
                        <a:rPr lang="hu-HU" sz="4000" dirty="0" smtClean="0">
                          <a:latin typeface="Gabriola" panose="04040605051002020D02" pitchFamily="82" charset="0"/>
                        </a:rPr>
                        <a:t>The </a:t>
                      </a:r>
                      <a:r>
                        <a:rPr lang="hu-HU" sz="4000" dirty="0" err="1" smtClean="0">
                          <a:latin typeface="Gabriola" panose="04040605051002020D02" pitchFamily="82" charset="0"/>
                        </a:rPr>
                        <a:t>little</a:t>
                      </a:r>
                      <a:r>
                        <a:rPr lang="hu-HU" sz="4000" dirty="0" smtClean="0">
                          <a:latin typeface="Gabriola" panose="04040605051002020D02" pitchFamily="82" charset="0"/>
                        </a:rPr>
                        <a:t> </a:t>
                      </a:r>
                      <a:r>
                        <a:rPr lang="hu-HU" sz="4000" dirty="0" err="1" smtClean="0">
                          <a:latin typeface="Gabriola" panose="04040605051002020D02" pitchFamily="82" charset="0"/>
                        </a:rPr>
                        <a:t>dumpling</a:t>
                      </a:r>
                      <a:endParaRPr lang="hu-HU" sz="4000" dirty="0" smtClean="0">
                        <a:latin typeface="Gabriola" panose="04040605051002020D02" pitchFamily="82" charset="0"/>
                      </a:endParaRPr>
                    </a:p>
                    <a:p>
                      <a:pPr algn="ctr"/>
                      <a:endParaRPr lang="hu-HU" sz="3600" dirty="0" smtClean="0"/>
                    </a:p>
                    <a:p>
                      <a:pPr algn="ctr"/>
                      <a:endParaRPr lang="hu-HU" sz="3600" dirty="0" smtClean="0"/>
                    </a:p>
                    <a:p>
                      <a:pPr marL="342900" indent="-342900" algn="l">
                        <a:buFont typeface="Arial" panose="020B0604020202020204" pitchFamily="34" charset="0"/>
                        <a:buChar char="•"/>
                      </a:pPr>
                      <a:r>
                        <a:rPr lang="hu-HU" sz="2100" dirty="0" smtClean="0"/>
                        <a:t>The</a:t>
                      </a:r>
                      <a:r>
                        <a:rPr lang="hu-HU" sz="2100" baseline="0" dirty="0" smtClean="0"/>
                        <a:t> </a:t>
                      </a:r>
                      <a:r>
                        <a:rPr lang="hu-HU" sz="2100" baseline="0" dirty="0" err="1" smtClean="0"/>
                        <a:t>family</a:t>
                      </a:r>
                      <a:r>
                        <a:rPr lang="hu-HU" sz="2100" baseline="0" dirty="0" smtClean="0"/>
                        <a:t> has </a:t>
                      </a:r>
                      <a:r>
                        <a:rPr lang="hu-HU" sz="2100" baseline="0" dirty="0" err="1" smtClean="0"/>
                        <a:t>to</a:t>
                      </a:r>
                      <a:r>
                        <a:rPr lang="hu-HU" sz="2100" baseline="0" dirty="0" smtClean="0"/>
                        <a:t> </a:t>
                      </a:r>
                      <a:r>
                        <a:rPr lang="hu-HU" sz="2100" baseline="0" dirty="0" err="1" smtClean="0"/>
                        <a:t>k</a:t>
                      </a:r>
                      <a:r>
                        <a:rPr lang="hu-HU" sz="2100" dirty="0" err="1" smtClean="0"/>
                        <a:t>ill</a:t>
                      </a:r>
                      <a:r>
                        <a:rPr lang="hu-HU" sz="2100" dirty="0" smtClean="0"/>
                        <a:t> </a:t>
                      </a:r>
                      <a:r>
                        <a:rPr lang="hu-HU" sz="2100" dirty="0" err="1" smtClean="0"/>
                        <a:t>the</a:t>
                      </a:r>
                      <a:r>
                        <a:rPr lang="hu-HU" sz="2100" dirty="0" smtClean="0"/>
                        <a:t> </a:t>
                      </a:r>
                      <a:r>
                        <a:rPr lang="hu-HU" sz="2100" dirty="0" err="1" smtClean="0"/>
                        <a:t>pig</a:t>
                      </a:r>
                      <a:r>
                        <a:rPr lang="hu-HU" sz="2100" dirty="0" smtClean="0"/>
                        <a:t> and </a:t>
                      </a:r>
                      <a:r>
                        <a:rPr lang="hu-HU" sz="2100" dirty="0" err="1" smtClean="0"/>
                        <a:t>hangs</a:t>
                      </a:r>
                      <a:r>
                        <a:rPr lang="hu-HU" sz="2100" dirty="0" smtClean="0"/>
                        <a:t> </a:t>
                      </a:r>
                      <a:r>
                        <a:rPr lang="hu-HU" sz="2100" dirty="0" err="1" smtClean="0"/>
                        <a:t>it</a:t>
                      </a:r>
                      <a:r>
                        <a:rPr lang="hu-HU" sz="2100" dirty="0" smtClean="0"/>
                        <a:t> </a:t>
                      </a:r>
                      <a:r>
                        <a:rPr lang="hu-HU" sz="2100" dirty="0" err="1" smtClean="0"/>
                        <a:t>from</a:t>
                      </a:r>
                      <a:r>
                        <a:rPr lang="hu-HU" sz="2100" dirty="0" smtClean="0"/>
                        <a:t> a </a:t>
                      </a:r>
                      <a:r>
                        <a:rPr lang="hu-HU" sz="2100" dirty="0" err="1" smtClean="0"/>
                        <a:t>rope</a:t>
                      </a:r>
                      <a:r>
                        <a:rPr lang="hu-HU" sz="2100" dirty="0" smtClean="0"/>
                        <a:t> </a:t>
                      </a:r>
                      <a:r>
                        <a:rPr lang="hu-HU" sz="2100" dirty="0" err="1" smtClean="0"/>
                        <a:t>in</a:t>
                      </a:r>
                      <a:r>
                        <a:rPr lang="hu-HU" sz="2100" dirty="0" smtClean="0"/>
                        <a:t> </a:t>
                      </a:r>
                      <a:r>
                        <a:rPr lang="hu-HU" sz="2100" dirty="0" err="1" smtClean="0"/>
                        <a:t>the</a:t>
                      </a:r>
                      <a:r>
                        <a:rPr lang="hu-HU" sz="2100" dirty="0" smtClean="0"/>
                        <a:t> </a:t>
                      </a:r>
                      <a:r>
                        <a:rPr lang="hu-HU" sz="2100" dirty="0" err="1" smtClean="0"/>
                        <a:t>attic</a:t>
                      </a:r>
                      <a:r>
                        <a:rPr lang="hu-HU" sz="2100" dirty="0" smtClean="0"/>
                        <a:t>.</a:t>
                      </a:r>
                    </a:p>
                    <a:p>
                      <a:pPr marL="342900" indent="-342900" algn="l">
                        <a:buFont typeface="Arial" panose="020B0604020202020204" pitchFamily="34" charset="0"/>
                        <a:buChar char="•"/>
                      </a:pPr>
                      <a:r>
                        <a:rPr lang="hu-HU" sz="2100" dirty="0" smtClean="0"/>
                        <a:t>The</a:t>
                      </a:r>
                      <a:r>
                        <a:rPr lang="hu-HU" sz="2100" baseline="0" dirty="0" smtClean="0"/>
                        <a:t> </a:t>
                      </a:r>
                      <a:r>
                        <a:rPr lang="hu-HU" sz="2100" baseline="0" dirty="0" err="1" smtClean="0"/>
                        <a:t>dumpling</a:t>
                      </a:r>
                      <a:r>
                        <a:rPr lang="hu-HU" sz="2100" baseline="0" dirty="0" smtClean="0"/>
                        <a:t> </a:t>
                      </a:r>
                      <a:r>
                        <a:rPr lang="hu-HU" sz="2100" baseline="0" dirty="0" err="1" smtClean="0"/>
                        <a:t>eats</a:t>
                      </a:r>
                      <a:r>
                        <a:rPr lang="hu-HU" sz="2100" baseline="0" dirty="0" smtClean="0"/>
                        <a:t> </a:t>
                      </a:r>
                      <a:r>
                        <a:rPr lang="hu-HU" sz="2100" baseline="0" dirty="0" err="1" smtClean="0"/>
                        <a:t>them</a:t>
                      </a:r>
                      <a:r>
                        <a:rPr lang="hu-HU" sz="2100" baseline="0" dirty="0" smtClean="0"/>
                        <a:t> </a:t>
                      </a:r>
                      <a:r>
                        <a:rPr lang="hu-HU" sz="2100" baseline="0" dirty="0" err="1" smtClean="0"/>
                        <a:t>up</a:t>
                      </a:r>
                      <a:r>
                        <a:rPr lang="hu-HU" sz="2100" baseline="0" dirty="0" smtClean="0"/>
                        <a:t>, </a:t>
                      </a:r>
                      <a:r>
                        <a:rPr lang="hu-HU" sz="2100" baseline="0" dirty="0" err="1" smtClean="0"/>
                        <a:t>but</a:t>
                      </a:r>
                      <a:r>
                        <a:rPr lang="hu-HU" sz="2100" baseline="0" dirty="0" smtClean="0"/>
                        <a:t> </a:t>
                      </a:r>
                      <a:r>
                        <a:rPr lang="hu-HU" sz="2100" baseline="0" dirty="0" err="1" smtClean="0"/>
                        <a:t>the</a:t>
                      </a:r>
                      <a:r>
                        <a:rPr lang="hu-HU" sz="2100" baseline="0" dirty="0" smtClean="0"/>
                        <a:t> </a:t>
                      </a:r>
                      <a:r>
                        <a:rPr lang="hu-HU" sz="2100" baseline="0" dirty="0" err="1" smtClean="0"/>
                        <a:t>rope</a:t>
                      </a:r>
                      <a:r>
                        <a:rPr lang="hu-HU" sz="2100" baseline="0" dirty="0" smtClean="0"/>
                        <a:t> </a:t>
                      </a:r>
                      <a:r>
                        <a:rPr lang="hu-HU" sz="2100" baseline="0" dirty="0" err="1" smtClean="0"/>
                        <a:t>can’t</a:t>
                      </a:r>
                      <a:r>
                        <a:rPr lang="hu-HU" sz="2100" baseline="0" dirty="0" smtClean="0"/>
                        <a:t> hold </a:t>
                      </a:r>
                      <a:r>
                        <a:rPr lang="hu-HU" sz="2100" baseline="0" dirty="0" err="1" smtClean="0"/>
                        <a:t>it</a:t>
                      </a:r>
                      <a:r>
                        <a:rPr lang="hu-HU" sz="2100" baseline="0" dirty="0" smtClean="0"/>
                        <a:t> </a:t>
                      </a:r>
                      <a:r>
                        <a:rPr lang="hu-HU" sz="2100" baseline="0" dirty="0" err="1" smtClean="0"/>
                        <a:t>anymore</a:t>
                      </a:r>
                      <a:r>
                        <a:rPr lang="hu-HU" sz="2100" baseline="0" dirty="0" smtClean="0"/>
                        <a:t>.</a:t>
                      </a:r>
                    </a:p>
                    <a:p>
                      <a:pPr marL="342900" indent="-342900" algn="l">
                        <a:buFont typeface="Arial" panose="020B0604020202020204" pitchFamily="34" charset="0"/>
                        <a:buChar char="•"/>
                      </a:pPr>
                      <a:r>
                        <a:rPr lang="hu-HU" sz="2100" baseline="0" dirty="0" err="1" smtClean="0"/>
                        <a:t>It</a:t>
                      </a:r>
                      <a:r>
                        <a:rPr lang="hu-HU" sz="2100" baseline="0" dirty="0" smtClean="0"/>
                        <a:t> </a:t>
                      </a:r>
                      <a:r>
                        <a:rPr lang="hu-HU" sz="2100" baseline="0" dirty="0" err="1" smtClean="0"/>
                        <a:t>rolls</a:t>
                      </a:r>
                      <a:r>
                        <a:rPr lang="hu-HU" sz="2100" baseline="0" dirty="0" smtClean="0"/>
                        <a:t> down </a:t>
                      </a:r>
                      <a:r>
                        <a:rPr lang="hu-HU" sz="2100" baseline="0" dirty="0" err="1" smtClean="0"/>
                        <a:t>the</a:t>
                      </a:r>
                      <a:r>
                        <a:rPr lang="hu-HU" sz="2100" baseline="0" dirty="0" smtClean="0"/>
                        <a:t> </a:t>
                      </a:r>
                      <a:r>
                        <a:rPr lang="hu-HU" sz="2100" baseline="0" dirty="0" err="1" smtClean="0"/>
                        <a:t>road</a:t>
                      </a:r>
                      <a:r>
                        <a:rPr lang="hu-HU" sz="2100" baseline="0" dirty="0" smtClean="0"/>
                        <a:t> </a:t>
                      </a:r>
                      <a:r>
                        <a:rPr lang="hu-HU" sz="2100" baseline="0" dirty="0" err="1" smtClean="0"/>
                        <a:t>eats</a:t>
                      </a:r>
                      <a:r>
                        <a:rPr lang="hu-HU" sz="2100" baseline="0" dirty="0" smtClean="0"/>
                        <a:t> </a:t>
                      </a:r>
                      <a:r>
                        <a:rPr lang="hu-HU" sz="2100" baseline="0" dirty="0" err="1" smtClean="0"/>
                        <a:t>everybody</a:t>
                      </a:r>
                      <a:r>
                        <a:rPr lang="hu-HU" sz="2100" baseline="0" dirty="0" smtClean="0"/>
                        <a:t> </a:t>
                      </a:r>
                      <a:r>
                        <a:rPr lang="hu-HU" sz="2100" baseline="0" dirty="0" err="1" smtClean="0"/>
                        <a:t>up</a:t>
                      </a:r>
                      <a:r>
                        <a:rPr lang="hu-HU" sz="2100" baseline="0" dirty="0" smtClean="0"/>
                        <a:t>.</a:t>
                      </a:r>
                    </a:p>
                    <a:p>
                      <a:pPr marL="342900" indent="-342900" algn="l">
                        <a:buFont typeface="Arial" panose="020B0604020202020204" pitchFamily="34" charset="0"/>
                        <a:buChar char="•"/>
                      </a:pPr>
                      <a:r>
                        <a:rPr lang="hu-HU" sz="2100" dirty="0" smtClean="0"/>
                        <a:t>A </a:t>
                      </a:r>
                      <a:r>
                        <a:rPr lang="hu-HU" sz="2100" dirty="0" err="1" smtClean="0"/>
                        <a:t>coach</a:t>
                      </a:r>
                      <a:r>
                        <a:rPr lang="hu-HU" sz="2100" dirty="0" smtClean="0"/>
                        <a:t> </a:t>
                      </a:r>
                      <a:r>
                        <a:rPr lang="hu-HU" sz="2100" dirty="0" err="1" smtClean="0"/>
                        <a:t>tramples</a:t>
                      </a:r>
                      <a:r>
                        <a:rPr lang="hu-HU" sz="2100" dirty="0" smtClean="0"/>
                        <a:t> down </a:t>
                      </a:r>
                      <a:r>
                        <a:rPr lang="hu-HU" sz="2100" dirty="0" err="1" smtClean="0"/>
                        <a:t>it</a:t>
                      </a:r>
                      <a:r>
                        <a:rPr lang="hu-HU" sz="2100" baseline="0" dirty="0" smtClean="0"/>
                        <a:t> and </a:t>
                      </a:r>
                      <a:r>
                        <a:rPr lang="hu-HU" sz="2100" baseline="0" dirty="0" err="1" smtClean="0"/>
                        <a:t>all</a:t>
                      </a:r>
                      <a:r>
                        <a:rPr lang="hu-HU" sz="2100" baseline="0" dirty="0" smtClean="0"/>
                        <a:t> </a:t>
                      </a:r>
                      <a:r>
                        <a:rPr lang="hu-HU" sz="2100" baseline="0" dirty="0" err="1" smtClean="0"/>
                        <a:t>the</a:t>
                      </a:r>
                      <a:r>
                        <a:rPr lang="hu-HU" sz="2100" baseline="0" dirty="0" smtClean="0"/>
                        <a:t> </a:t>
                      </a:r>
                      <a:r>
                        <a:rPr lang="hu-HU" sz="2100" baseline="0" dirty="0" err="1" smtClean="0"/>
                        <a:t>people</a:t>
                      </a:r>
                      <a:r>
                        <a:rPr lang="hu-HU" sz="2100" baseline="0" dirty="0" smtClean="0"/>
                        <a:t> pour out.</a:t>
                      </a:r>
                    </a:p>
                    <a:p>
                      <a:pPr marL="342900" indent="-342900" algn="l">
                        <a:buFont typeface="Arial" panose="020B0604020202020204" pitchFamily="34" charset="0"/>
                        <a:buChar char="•"/>
                      </a:pPr>
                      <a:endParaRPr lang="hu-HU" sz="2100" baseline="0" dirty="0" smtClean="0"/>
                    </a:p>
                    <a:p>
                      <a:pPr marL="342900" indent="-342900" algn="l">
                        <a:lnSpc>
                          <a:spcPct val="150000"/>
                        </a:lnSpc>
                        <a:buFont typeface="Arial" panose="020B0604020202020204" pitchFamily="34" charset="0"/>
                        <a:buChar char="•"/>
                      </a:pPr>
                      <a:endParaRPr lang="hu-HU" sz="2100" baseline="0" dirty="0" smtClean="0"/>
                    </a:p>
                    <a:p>
                      <a:pPr marL="0" indent="0" algn="ctr">
                        <a:buFont typeface="Arial" panose="020B0604020202020204" pitchFamily="34" charset="0"/>
                        <a:buNone/>
                      </a:pPr>
                      <a:r>
                        <a:rPr lang="hu-HU" sz="2400" b="1" baseline="0" dirty="0" err="1" smtClean="0"/>
                        <a:t>It</a:t>
                      </a:r>
                      <a:r>
                        <a:rPr lang="hu-HU" sz="2400" b="1" baseline="0" dirty="0" smtClean="0"/>
                        <a:t> </a:t>
                      </a:r>
                      <a:r>
                        <a:rPr lang="hu-HU" sz="2400" b="1" baseline="0" dirty="0" err="1" smtClean="0"/>
                        <a:t>wants</a:t>
                      </a:r>
                      <a:r>
                        <a:rPr lang="hu-HU" sz="2400" b="1" baseline="0" dirty="0" smtClean="0"/>
                        <a:t> </a:t>
                      </a:r>
                      <a:r>
                        <a:rPr lang="hu-HU" sz="2400" b="1" baseline="0" dirty="0" err="1" smtClean="0"/>
                        <a:t>to</a:t>
                      </a:r>
                      <a:r>
                        <a:rPr lang="hu-HU" sz="2400" b="1" baseline="0" dirty="0" smtClean="0"/>
                        <a:t> </a:t>
                      </a:r>
                      <a:r>
                        <a:rPr lang="hu-HU" sz="2400" b="1" baseline="0" dirty="0" err="1" smtClean="0"/>
                        <a:t>eat</a:t>
                      </a:r>
                      <a:r>
                        <a:rPr lang="hu-HU" sz="2400" b="1" baseline="0" dirty="0" smtClean="0"/>
                        <a:t> </a:t>
                      </a:r>
                      <a:r>
                        <a:rPr lang="hu-HU" sz="2400" b="1" baseline="0" dirty="0" err="1" smtClean="0"/>
                        <a:t>everybody</a:t>
                      </a:r>
                      <a:r>
                        <a:rPr lang="hu-HU" sz="2400" b="1" baseline="0" dirty="0" smtClean="0"/>
                        <a:t>.</a:t>
                      </a:r>
                      <a:endParaRPr lang="hu-HU" sz="2400" b="1" dirty="0"/>
                    </a:p>
                  </a:txBody>
                  <a:tcPr/>
                </a:tc>
                <a:extLst>
                  <a:ext uri="{0D108BD9-81ED-4DB2-BD59-A6C34878D82A}">
                    <a16:rowId xmlns:a16="http://schemas.microsoft.com/office/drawing/2014/main" val="10000"/>
                  </a:ext>
                </a:extLst>
              </a:tr>
            </a:tbl>
          </a:graphicData>
        </a:graphic>
      </p:graphicFrame>
      <p:sp>
        <p:nvSpPr>
          <p:cNvPr id="3" name="Téglalap 2"/>
          <p:cNvSpPr/>
          <p:nvPr/>
        </p:nvSpPr>
        <p:spPr>
          <a:xfrm>
            <a:off x="4492170" y="77725"/>
            <a:ext cx="3207660" cy="707886"/>
          </a:xfrm>
          <a:prstGeom prst="rect">
            <a:avLst/>
          </a:prstGeom>
        </p:spPr>
        <p:txBody>
          <a:bodyPr wrap="square">
            <a:spAutoFit/>
          </a:bodyPr>
          <a:lstStyle/>
          <a:p>
            <a:pPr algn="ctr"/>
            <a:r>
              <a:rPr lang="hu-HU" sz="4000" b="1" cap="all" dirty="0" err="1" smtClean="0">
                <a:solidFill>
                  <a:schemeClr val="accent1"/>
                </a:solidFill>
                <a:effectLst>
                  <a:outerShdw blurRad="38100" dist="38100" dir="2700000" algn="tl">
                    <a:srgbClr val="000000">
                      <a:alpha val="43137"/>
                    </a:srgbClr>
                  </a:outerShdw>
                </a:effectLst>
              </a:rPr>
              <a:t>Plot</a:t>
            </a:r>
            <a:endParaRPr lang="hu-HU" sz="4000" b="1" cap="all"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9099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áblázat 2"/>
          <p:cNvGraphicFramePr>
            <a:graphicFrameLocks noGrp="1"/>
          </p:cNvGraphicFramePr>
          <p:nvPr>
            <p:extLst>
              <p:ext uri="{D42A27DB-BD31-4B8C-83A1-F6EECF244321}">
                <p14:modId xmlns:p14="http://schemas.microsoft.com/office/powerpoint/2010/main" val="2908879482"/>
              </p:ext>
            </p:extLst>
          </p:nvPr>
        </p:nvGraphicFramePr>
        <p:xfrm>
          <a:off x="0" y="1068946"/>
          <a:ext cx="12192000" cy="5789054"/>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5789054">
                <a:tc>
                  <a:txBody>
                    <a:bodyPr/>
                    <a:lstStyle/>
                    <a:p>
                      <a:pPr algn="ctr"/>
                      <a:r>
                        <a:rPr lang="hu-HU" sz="4000" dirty="0" err="1" smtClean="0">
                          <a:latin typeface="Gabriola" panose="04040605051002020D02" pitchFamily="82" charset="0"/>
                        </a:rPr>
                        <a:t>Johnny-Cake</a:t>
                      </a:r>
                      <a:endParaRPr lang="hu-HU" sz="4000" dirty="0" smtClean="0">
                        <a:latin typeface="Gabriola" panose="04040605051002020D02" pitchFamily="82" charset="0"/>
                      </a:endParaRPr>
                    </a:p>
                    <a:p>
                      <a:pPr algn="ctr"/>
                      <a:endParaRPr lang="hu-HU" sz="3600" dirty="0" smtClean="0"/>
                    </a:p>
                    <a:p>
                      <a:pPr algn="ctr">
                        <a:lnSpc>
                          <a:spcPct val="200000"/>
                        </a:lnSpc>
                      </a:pPr>
                      <a:endParaRPr lang="hu-HU" sz="3600" dirty="0" smtClean="0"/>
                    </a:p>
                    <a:p>
                      <a:pPr marL="342900" indent="-342900" algn="l">
                        <a:buFont typeface="Arial" panose="020B0604020202020204" pitchFamily="34" charset="0"/>
                        <a:buChar char="•"/>
                      </a:pPr>
                      <a:r>
                        <a:rPr lang="hu-HU" sz="2400" kern="1200" dirty="0" err="1" smtClean="0">
                          <a:solidFill>
                            <a:schemeClr val="tx1"/>
                          </a:solidFill>
                          <a:effectLst/>
                          <a:latin typeface="+mn-lt"/>
                          <a:ea typeface="+mn-ea"/>
                          <a:cs typeface="+mn-cs"/>
                        </a:rPr>
                        <a:t>Garden</a:t>
                      </a:r>
                      <a:endParaRPr lang="hu-HU" sz="2400" kern="1200" dirty="0" smtClean="0">
                        <a:solidFill>
                          <a:schemeClr val="tx1"/>
                        </a:solidFill>
                        <a:effectLst/>
                        <a:latin typeface="+mn-lt"/>
                        <a:ea typeface="+mn-ea"/>
                        <a:cs typeface="+mn-cs"/>
                      </a:endParaRPr>
                    </a:p>
                    <a:p>
                      <a:pPr marL="342900" indent="-342900" algn="l">
                        <a:buFont typeface="Arial" panose="020B0604020202020204" pitchFamily="34" charset="0"/>
                        <a:buChar char="•"/>
                      </a:pPr>
                      <a:r>
                        <a:rPr lang="hu-HU" sz="2400" kern="1200" dirty="0" err="1" smtClean="0">
                          <a:solidFill>
                            <a:schemeClr val="tx1"/>
                          </a:solidFill>
                          <a:effectLst/>
                          <a:latin typeface="+mn-lt"/>
                          <a:ea typeface="+mn-ea"/>
                          <a:cs typeface="+mn-cs"/>
                        </a:rPr>
                        <a:t>Road</a:t>
                      </a:r>
                      <a:endParaRPr lang="hu-HU" sz="2400" kern="1200" dirty="0" smtClean="0">
                        <a:solidFill>
                          <a:schemeClr val="tx1"/>
                        </a:solidFill>
                        <a:effectLst/>
                        <a:latin typeface="+mn-lt"/>
                        <a:ea typeface="+mn-ea"/>
                        <a:cs typeface="+mn-cs"/>
                      </a:endParaRPr>
                    </a:p>
                    <a:p>
                      <a:pPr marL="342900" indent="-342900" algn="l">
                        <a:buFont typeface="Arial" panose="020B0604020202020204" pitchFamily="34" charset="0"/>
                        <a:buChar char="•"/>
                      </a:pPr>
                      <a:r>
                        <a:rPr lang="hu-HU" sz="2400" kern="1200" dirty="0" err="1" smtClean="0">
                          <a:solidFill>
                            <a:schemeClr val="tx1"/>
                          </a:solidFill>
                          <a:effectLst/>
                          <a:latin typeface="+mn-lt"/>
                          <a:ea typeface="+mn-ea"/>
                          <a:cs typeface="+mn-cs"/>
                        </a:rPr>
                        <a:t>Roadside</a:t>
                      </a:r>
                      <a:endParaRPr lang="hu-HU" sz="2400" kern="1200" dirty="0" smtClean="0">
                        <a:solidFill>
                          <a:schemeClr val="tx1"/>
                        </a:solidFill>
                        <a:effectLst/>
                        <a:latin typeface="+mn-lt"/>
                        <a:ea typeface="+mn-ea"/>
                        <a:cs typeface="+mn-cs"/>
                      </a:endParaRPr>
                    </a:p>
                    <a:p>
                      <a:pPr marL="342900" indent="-342900" algn="l">
                        <a:buFont typeface="Arial" panose="020B0604020202020204" pitchFamily="34" charset="0"/>
                        <a:buChar char="•"/>
                      </a:pPr>
                      <a:r>
                        <a:rPr lang="hu-HU" sz="2400" kern="1200" dirty="0" smtClean="0">
                          <a:solidFill>
                            <a:schemeClr val="tx1"/>
                          </a:solidFill>
                          <a:effectLst/>
                          <a:latin typeface="+mn-lt"/>
                          <a:ea typeface="+mn-ea"/>
                          <a:cs typeface="+mn-cs"/>
                        </a:rPr>
                        <a:t>A </a:t>
                      </a:r>
                      <a:r>
                        <a:rPr lang="hu-HU" sz="2400" kern="1200" dirty="0" err="1" smtClean="0">
                          <a:solidFill>
                            <a:schemeClr val="tx1"/>
                          </a:solidFill>
                          <a:effectLst/>
                          <a:latin typeface="+mn-lt"/>
                          <a:ea typeface="+mn-ea"/>
                          <a:cs typeface="+mn-cs"/>
                        </a:rPr>
                        <a:t>corner</a:t>
                      </a:r>
                      <a:r>
                        <a:rPr lang="hu-HU" sz="2400" kern="1200" dirty="0" smtClean="0">
                          <a:solidFill>
                            <a:schemeClr val="tx1"/>
                          </a:solidFill>
                          <a:effectLst/>
                          <a:latin typeface="+mn-lt"/>
                          <a:ea typeface="+mn-ea"/>
                          <a:cs typeface="+mn-cs"/>
                        </a:rPr>
                        <a:t> of </a:t>
                      </a:r>
                      <a:r>
                        <a:rPr lang="hu-HU" sz="2400" kern="1200" dirty="0" err="1" smtClean="0">
                          <a:solidFill>
                            <a:schemeClr val="tx1"/>
                          </a:solidFill>
                          <a:effectLst/>
                          <a:latin typeface="+mn-lt"/>
                          <a:ea typeface="+mn-ea"/>
                          <a:cs typeface="+mn-cs"/>
                        </a:rPr>
                        <a:t>the</a:t>
                      </a:r>
                      <a:r>
                        <a:rPr lang="hu-HU" sz="2400" kern="1200" dirty="0" smtClean="0">
                          <a:solidFill>
                            <a:schemeClr val="tx1"/>
                          </a:solidFill>
                          <a:effectLst/>
                          <a:latin typeface="+mn-lt"/>
                          <a:ea typeface="+mn-ea"/>
                          <a:cs typeface="+mn-cs"/>
                        </a:rPr>
                        <a:t> </a:t>
                      </a:r>
                      <a:r>
                        <a:rPr lang="hu-HU" sz="2400" kern="1200" dirty="0" err="1" smtClean="0">
                          <a:solidFill>
                            <a:schemeClr val="tx1"/>
                          </a:solidFill>
                          <a:effectLst/>
                          <a:latin typeface="+mn-lt"/>
                          <a:ea typeface="+mn-ea"/>
                          <a:cs typeface="+mn-cs"/>
                        </a:rPr>
                        <a:t>fence</a:t>
                      </a:r>
                      <a:endParaRPr lang="hu-HU" sz="2400" kern="1200" dirty="0" smtClean="0">
                        <a:solidFill>
                          <a:schemeClr val="tx1"/>
                        </a:solidFill>
                        <a:effectLst/>
                        <a:latin typeface="+mn-lt"/>
                        <a:ea typeface="+mn-ea"/>
                        <a:cs typeface="+mn-cs"/>
                      </a:endParaRPr>
                    </a:p>
                    <a:p>
                      <a:pPr marL="342900" indent="-342900" algn="l">
                        <a:buFont typeface="Arial" panose="020B0604020202020204" pitchFamily="34" charset="0"/>
                        <a:buChar char="•"/>
                      </a:pPr>
                      <a:endParaRPr lang="hu-HU" sz="2000" dirty="0" smtClean="0"/>
                    </a:p>
                  </a:txBody>
                  <a:tcPr/>
                </a:tc>
                <a:tc>
                  <a:txBody>
                    <a:bodyPr/>
                    <a:lstStyle/>
                    <a:p>
                      <a:pPr algn="ctr"/>
                      <a:r>
                        <a:rPr lang="hu-HU" sz="4000" dirty="0" smtClean="0">
                          <a:latin typeface="Gabriola" panose="04040605051002020D02" pitchFamily="82" charset="0"/>
                        </a:rPr>
                        <a:t>The </a:t>
                      </a:r>
                      <a:r>
                        <a:rPr lang="hu-HU" sz="4000" dirty="0" err="1" smtClean="0">
                          <a:latin typeface="Gabriola" panose="04040605051002020D02" pitchFamily="82" charset="0"/>
                        </a:rPr>
                        <a:t>Gingerbread</a:t>
                      </a:r>
                      <a:r>
                        <a:rPr lang="hu-HU" sz="4000" baseline="0" dirty="0" smtClean="0">
                          <a:latin typeface="Gabriola" panose="04040605051002020D02" pitchFamily="82" charset="0"/>
                        </a:rPr>
                        <a:t> Man</a:t>
                      </a:r>
                    </a:p>
                    <a:p>
                      <a:pPr algn="ctr">
                        <a:lnSpc>
                          <a:spcPct val="300000"/>
                        </a:lnSpc>
                      </a:pPr>
                      <a:endParaRPr lang="hu-HU" sz="3600" baseline="0" dirty="0" smtClean="0"/>
                    </a:p>
                    <a:p>
                      <a:pPr marL="342900" indent="-342900" algn="l">
                        <a:buFont typeface="Arial" panose="020B0604020202020204" pitchFamily="34" charset="0"/>
                        <a:buChar char="•"/>
                      </a:pPr>
                      <a:r>
                        <a:rPr lang="hu-HU" sz="2400" baseline="0" dirty="0" smtClean="0"/>
                        <a:t>House</a:t>
                      </a:r>
                    </a:p>
                    <a:p>
                      <a:pPr marL="342900" indent="-342900" algn="l">
                        <a:buFont typeface="Arial" panose="020B0604020202020204" pitchFamily="34" charset="0"/>
                        <a:buChar char="•"/>
                      </a:pPr>
                      <a:r>
                        <a:rPr lang="hu-HU" sz="2400" baseline="0" dirty="0" err="1" smtClean="0"/>
                        <a:t>Road</a:t>
                      </a:r>
                      <a:endParaRPr lang="hu-HU" sz="2400" baseline="0" dirty="0" smtClean="0"/>
                    </a:p>
                    <a:p>
                      <a:pPr marL="342900" indent="-342900" algn="l">
                        <a:buFont typeface="Arial" panose="020B0604020202020204" pitchFamily="34" charset="0"/>
                        <a:buChar char="•"/>
                      </a:pPr>
                      <a:r>
                        <a:rPr lang="hu-HU" sz="2400" baseline="0" dirty="0" err="1" smtClean="0"/>
                        <a:t>River</a:t>
                      </a:r>
                      <a:endParaRPr lang="hu-HU" sz="2400" baseline="0" dirty="0" smtClean="0"/>
                    </a:p>
                  </a:txBody>
                  <a:tcPr/>
                </a:tc>
                <a:tc>
                  <a:txBody>
                    <a:bodyPr/>
                    <a:lstStyle/>
                    <a:p>
                      <a:pPr algn="ctr"/>
                      <a:r>
                        <a:rPr lang="hu-HU" sz="4000" dirty="0" smtClean="0">
                          <a:latin typeface="Gabriola" panose="04040605051002020D02" pitchFamily="82" charset="0"/>
                        </a:rPr>
                        <a:t>The </a:t>
                      </a:r>
                      <a:r>
                        <a:rPr lang="hu-HU" sz="4000" dirty="0" smtClean="0">
                          <a:latin typeface="Gabriola" panose="04040605051002020D02" pitchFamily="82" charset="0"/>
                        </a:rPr>
                        <a:t>Little </a:t>
                      </a:r>
                      <a:r>
                        <a:rPr lang="hu-HU" sz="4000" dirty="0" err="1" smtClean="0">
                          <a:latin typeface="Gabriola" panose="04040605051002020D02" pitchFamily="82" charset="0"/>
                        </a:rPr>
                        <a:t>Dumpling</a:t>
                      </a:r>
                      <a:endParaRPr lang="hu-HU" sz="4000" dirty="0">
                        <a:latin typeface="Gabriola" panose="04040605051002020D02" pitchFamily="82" charset="0"/>
                      </a:endParaRPr>
                    </a:p>
                    <a:p>
                      <a:pPr algn="ctr">
                        <a:lnSpc>
                          <a:spcPct val="200000"/>
                        </a:lnSpc>
                      </a:pPr>
                      <a:endParaRPr lang="hu-HU" sz="3600" dirty="0"/>
                    </a:p>
                    <a:p>
                      <a:pPr algn="ctr"/>
                      <a:endParaRPr lang="hu-HU" sz="3600" dirty="0" smtClean="0"/>
                    </a:p>
                    <a:p>
                      <a:pPr marL="342900" indent="-342900" algn="l">
                        <a:buFont typeface="Arial" panose="020B0604020202020204" pitchFamily="34" charset="0"/>
                        <a:buChar char="•"/>
                      </a:pPr>
                      <a:r>
                        <a:rPr lang="hu-HU" sz="2400" dirty="0" err="1" smtClean="0"/>
                        <a:t>Attic</a:t>
                      </a:r>
                      <a:endParaRPr lang="hu-HU" sz="2400" dirty="0" smtClean="0"/>
                    </a:p>
                    <a:p>
                      <a:pPr marL="342900" indent="-342900" algn="l">
                        <a:buFont typeface="Arial" panose="020B0604020202020204" pitchFamily="34" charset="0"/>
                        <a:buChar char="•"/>
                      </a:pPr>
                      <a:r>
                        <a:rPr lang="hu-HU" sz="2400" dirty="0" err="1" smtClean="0"/>
                        <a:t>Road</a:t>
                      </a:r>
                      <a:endParaRPr lang="hu-HU" sz="2400" dirty="0" smtClean="0"/>
                    </a:p>
                    <a:p>
                      <a:pPr marL="342900" indent="-342900" algn="l">
                        <a:buFont typeface="Arial" panose="020B0604020202020204" pitchFamily="34" charset="0"/>
                        <a:buChar char="•"/>
                      </a:pPr>
                      <a:r>
                        <a:rPr lang="hu-HU" sz="2400" dirty="0" err="1" smtClean="0"/>
                        <a:t>Bridge</a:t>
                      </a:r>
                      <a:endParaRPr lang="hu-HU" sz="2400" dirty="0" smtClean="0"/>
                    </a:p>
                    <a:p>
                      <a:pPr marL="342900" indent="-342900" algn="l">
                        <a:buFont typeface="Arial" panose="020B0604020202020204" pitchFamily="34" charset="0"/>
                        <a:buChar char="•"/>
                      </a:pPr>
                      <a:endParaRPr lang="hu-HU" sz="2000" dirty="0"/>
                    </a:p>
                  </a:txBody>
                  <a:tcPr/>
                </a:tc>
                <a:extLst>
                  <a:ext uri="{0D108BD9-81ED-4DB2-BD59-A6C34878D82A}">
                    <a16:rowId xmlns:a16="http://schemas.microsoft.com/office/drawing/2014/main" val="10000"/>
                  </a:ext>
                </a:extLst>
              </a:tr>
            </a:tbl>
          </a:graphicData>
        </a:graphic>
      </p:graphicFrame>
      <p:sp>
        <p:nvSpPr>
          <p:cNvPr id="4" name="Téglalap 3"/>
          <p:cNvSpPr/>
          <p:nvPr/>
        </p:nvSpPr>
        <p:spPr>
          <a:xfrm>
            <a:off x="4129092" y="77725"/>
            <a:ext cx="3752778" cy="707886"/>
          </a:xfrm>
          <a:prstGeom prst="rect">
            <a:avLst/>
          </a:prstGeom>
        </p:spPr>
        <p:txBody>
          <a:bodyPr wrap="square">
            <a:spAutoFit/>
          </a:bodyPr>
          <a:lstStyle/>
          <a:p>
            <a:pPr algn="ctr"/>
            <a:r>
              <a:rPr lang="hu-HU" sz="4000" b="1" cap="all" dirty="0" smtClean="0">
                <a:solidFill>
                  <a:schemeClr val="accent1"/>
                </a:solidFill>
                <a:effectLst>
                  <a:outerShdw blurRad="38100" dist="38100" dir="2700000" algn="tl">
                    <a:srgbClr val="000000">
                      <a:alpha val="43137"/>
                    </a:srgbClr>
                  </a:outerShdw>
                </a:effectLst>
              </a:rPr>
              <a:t>Spot</a:t>
            </a:r>
            <a:endParaRPr lang="hu-HU" sz="4000" b="1" cap="all"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9203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áblázat 1"/>
          <p:cNvGraphicFramePr>
            <a:graphicFrameLocks noGrp="1"/>
          </p:cNvGraphicFramePr>
          <p:nvPr>
            <p:extLst>
              <p:ext uri="{D42A27DB-BD31-4B8C-83A1-F6EECF244321}">
                <p14:modId xmlns:p14="http://schemas.microsoft.com/office/powerpoint/2010/main" val="89380805"/>
              </p:ext>
            </p:extLst>
          </p:nvPr>
        </p:nvGraphicFramePr>
        <p:xfrm>
          <a:off x="0" y="1107583"/>
          <a:ext cx="12192000" cy="5750417"/>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5750417">
                <a:tc>
                  <a:txBody>
                    <a:bodyPr/>
                    <a:lstStyle/>
                    <a:p>
                      <a:pPr algn="ctr"/>
                      <a:r>
                        <a:rPr lang="hu-HU" sz="4000" dirty="0" err="1" smtClean="0">
                          <a:latin typeface="Gabriola" panose="04040605051002020D02" pitchFamily="82" charset="0"/>
                        </a:rPr>
                        <a:t>Johnny-Cake</a:t>
                      </a:r>
                      <a:endParaRPr lang="hu-HU" sz="4000" dirty="0" smtClean="0">
                        <a:latin typeface="Gabriola" panose="04040605051002020D02" pitchFamily="82" charset="0"/>
                      </a:endParaRPr>
                    </a:p>
                    <a:p>
                      <a:pPr algn="ctr"/>
                      <a:endParaRPr lang="hu-HU" sz="3600" dirty="0" smtClean="0"/>
                    </a:p>
                    <a:p>
                      <a:pPr algn="ctr">
                        <a:lnSpc>
                          <a:spcPct val="150000"/>
                        </a:lnSpc>
                      </a:pPr>
                      <a:endParaRPr lang="hu-HU" sz="3600" dirty="0" smtClean="0"/>
                    </a:p>
                    <a:p>
                      <a:pPr marL="571500" indent="-571500" algn="l">
                        <a:buFont typeface="Arial" panose="020B0604020202020204" pitchFamily="34" charset="0"/>
                        <a:buChar char="•"/>
                      </a:pPr>
                      <a:r>
                        <a:rPr lang="hu-HU" sz="2400" kern="1200" dirty="0" err="1" smtClean="0">
                          <a:solidFill>
                            <a:schemeClr val="tx1"/>
                          </a:solidFill>
                          <a:effectLst/>
                          <a:latin typeface="+mn-lt"/>
                          <a:ea typeface="+mn-ea"/>
                          <a:cs typeface="+mn-cs"/>
                        </a:rPr>
                        <a:t>Once</a:t>
                      </a:r>
                      <a:r>
                        <a:rPr lang="hu-HU" sz="2400" kern="1200" dirty="0" smtClean="0">
                          <a:solidFill>
                            <a:schemeClr val="tx1"/>
                          </a:solidFill>
                          <a:effectLst/>
                          <a:latin typeface="+mn-lt"/>
                          <a:ea typeface="+mn-ea"/>
                          <a:cs typeface="+mn-cs"/>
                        </a:rPr>
                        <a:t> </a:t>
                      </a:r>
                      <a:r>
                        <a:rPr lang="hu-HU" sz="2400" kern="1200" dirty="0" err="1" smtClean="0">
                          <a:solidFill>
                            <a:schemeClr val="tx1"/>
                          </a:solidFill>
                          <a:effectLst/>
                          <a:latin typeface="+mn-lt"/>
                          <a:ea typeface="+mn-ea"/>
                          <a:cs typeface="+mn-cs"/>
                        </a:rPr>
                        <a:t>upon</a:t>
                      </a:r>
                      <a:r>
                        <a:rPr lang="hu-HU" sz="2400" kern="1200" dirty="0" smtClean="0">
                          <a:solidFill>
                            <a:schemeClr val="tx1"/>
                          </a:solidFill>
                          <a:effectLst/>
                          <a:latin typeface="+mn-lt"/>
                          <a:ea typeface="+mn-ea"/>
                          <a:cs typeface="+mn-cs"/>
                        </a:rPr>
                        <a:t> a </a:t>
                      </a:r>
                      <a:r>
                        <a:rPr lang="hu-HU" sz="2400" kern="1200" dirty="0" err="1" smtClean="0">
                          <a:solidFill>
                            <a:schemeClr val="tx1"/>
                          </a:solidFill>
                          <a:effectLst/>
                          <a:latin typeface="+mn-lt"/>
                          <a:ea typeface="+mn-ea"/>
                          <a:cs typeface="+mn-cs"/>
                        </a:rPr>
                        <a:t>time</a:t>
                      </a:r>
                      <a:r>
                        <a:rPr lang="hu-HU" sz="2400" kern="1200" dirty="0" smtClean="0">
                          <a:solidFill>
                            <a:schemeClr val="tx1"/>
                          </a:solidFill>
                          <a:effectLst/>
                          <a:latin typeface="+mn-lt"/>
                          <a:ea typeface="+mn-ea"/>
                          <a:cs typeface="+mn-cs"/>
                        </a:rPr>
                        <a:t>…</a:t>
                      </a:r>
                    </a:p>
                    <a:p>
                      <a:pPr marL="571500" indent="-571500" algn="l">
                        <a:buFont typeface="Arial" panose="020B0604020202020204" pitchFamily="34" charset="0"/>
                        <a:buChar char="•"/>
                      </a:pPr>
                      <a:r>
                        <a:rPr lang="hu-HU" sz="2400" kern="1200" dirty="0" smtClean="0">
                          <a:solidFill>
                            <a:schemeClr val="tx1"/>
                          </a:solidFill>
                          <a:effectLst/>
                          <a:latin typeface="+mn-lt"/>
                          <a:ea typeface="+mn-ea"/>
                          <a:cs typeface="+mn-cs"/>
                        </a:rPr>
                        <a:t>„</a:t>
                      </a:r>
                      <a:r>
                        <a:rPr lang="hu-HU" sz="2400" kern="1200" dirty="0" err="1" smtClean="0">
                          <a:solidFill>
                            <a:schemeClr val="tx1"/>
                          </a:solidFill>
                          <a:effectLst/>
                          <a:latin typeface="+mn-lt"/>
                          <a:ea typeface="+mn-ea"/>
                          <a:cs typeface="+mn-cs"/>
                        </a:rPr>
                        <a:t>Where</a:t>
                      </a:r>
                      <a:r>
                        <a:rPr lang="hu-HU" sz="2400" kern="1200" dirty="0" smtClean="0">
                          <a:solidFill>
                            <a:schemeClr val="tx1"/>
                          </a:solidFill>
                          <a:effectLst/>
                          <a:latin typeface="+mn-lt"/>
                          <a:ea typeface="+mn-ea"/>
                          <a:cs typeface="+mn-cs"/>
                        </a:rPr>
                        <a:t> </a:t>
                      </a:r>
                      <a:r>
                        <a:rPr lang="hu-HU" sz="2400" kern="1200" dirty="0" err="1" smtClean="0">
                          <a:solidFill>
                            <a:schemeClr val="tx1"/>
                          </a:solidFill>
                          <a:effectLst/>
                          <a:latin typeface="+mn-lt"/>
                          <a:ea typeface="+mn-ea"/>
                          <a:cs typeface="+mn-cs"/>
                        </a:rPr>
                        <a:t>are</a:t>
                      </a:r>
                      <a:r>
                        <a:rPr lang="hu-HU" sz="2400" kern="1200" baseline="0" dirty="0" smtClean="0">
                          <a:solidFill>
                            <a:schemeClr val="tx1"/>
                          </a:solidFill>
                          <a:effectLst/>
                          <a:latin typeface="+mn-lt"/>
                          <a:ea typeface="+mn-ea"/>
                          <a:cs typeface="+mn-cs"/>
                        </a:rPr>
                        <a:t> </a:t>
                      </a:r>
                      <a:r>
                        <a:rPr lang="hu-HU" sz="2400" kern="1200" baseline="0" dirty="0" err="1" smtClean="0">
                          <a:solidFill>
                            <a:schemeClr val="tx1"/>
                          </a:solidFill>
                          <a:effectLst/>
                          <a:latin typeface="+mn-lt"/>
                          <a:ea typeface="+mn-ea"/>
                          <a:cs typeface="+mn-cs"/>
                        </a:rPr>
                        <a:t>you</a:t>
                      </a:r>
                      <a:r>
                        <a:rPr lang="hu-HU" sz="2400" kern="1200" dirty="0" smtClean="0">
                          <a:solidFill>
                            <a:schemeClr val="tx1"/>
                          </a:solidFill>
                          <a:effectLst/>
                          <a:latin typeface="+mn-lt"/>
                          <a:ea typeface="+mn-ea"/>
                          <a:cs typeface="+mn-cs"/>
                        </a:rPr>
                        <a:t> </a:t>
                      </a:r>
                      <a:r>
                        <a:rPr lang="hu-HU" sz="2400" kern="1200" dirty="0" err="1" smtClean="0">
                          <a:solidFill>
                            <a:schemeClr val="tx1"/>
                          </a:solidFill>
                          <a:effectLst/>
                          <a:latin typeface="+mn-lt"/>
                          <a:ea typeface="+mn-ea"/>
                          <a:cs typeface="+mn-cs"/>
                        </a:rPr>
                        <a:t>going</a:t>
                      </a:r>
                      <a:r>
                        <a:rPr lang="hu-HU" sz="2400" kern="1200" dirty="0" smtClean="0">
                          <a:solidFill>
                            <a:schemeClr val="tx1"/>
                          </a:solidFill>
                          <a:effectLst/>
                          <a:latin typeface="+mn-lt"/>
                          <a:ea typeface="+mn-ea"/>
                          <a:cs typeface="+mn-cs"/>
                        </a:rPr>
                        <a:t>, </a:t>
                      </a:r>
                      <a:r>
                        <a:rPr lang="hu-HU" sz="2400" kern="1200" dirty="0" err="1" smtClean="0">
                          <a:solidFill>
                            <a:schemeClr val="tx1"/>
                          </a:solidFill>
                          <a:effectLst/>
                          <a:latin typeface="+mn-lt"/>
                          <a:ea typeface="+mn-ea"/>
                          <a:cs typeface="+mn-cs"/>
                        </a:rPr>
                        <a:t>Johnny-</a:t>
                      </a:r>
                      <a:r>
                        <a:rPr lang="hu-HU" sz="2400" kern="1200" dirty="0" smtClean="0">
                          <a:solidFill>
                            <a:schemeClr val="tx1"/>
                          </a:solidFill>
                          <a:effectLst/>
                          <a:latin typeface="+mn-lt"/>
                          <a:ea typeface="+mn-ea"/>
                          <a:cs typeface="+mn-cs"/>
                        </a:rPr>
                        <a:t> </a:t>
                      </a:r>
                      <a:r>
                        <a:rPr lang="hu-HU" sz="2400" kern="1200" dirty="0" err="1" smtClean="0">
                          <a:solidFill>
                            <a:schemeClr val="tx1"/>
                          </a:solidFill>
                          <a:effectLst/>
                          <a:latin typeface="+mn-lt"/>
                          <a:ea typeface="+mn-ea"/>
                          <a:cs typeface="+mn-cs"/>
                        </a:rPr>
                        <a:t>cake</a:t>
                      </a:r>
                      <a:r>
                        <a:rPr lang="hu-HU" sz="2400" kern="1200" dirty="0" smtClean="0">
                          <a:solidFill>
                            <a:schemeClr val="tx1"/>
                          </a:solidFill>
                          <a:effectLst/>
                          <a:latin typeface="+mn-lt"/>
                          <a:ea typeface="+mn-ea"/>
                          <a:cs typeface="+mn-cs"/>
                        </a:rPr>
                        <a:t>?”</a:t>
                      </a:r>
                    </a:p>
                    <a:p>
                      <a:pPr marL="571500" indent="-571500" algn="l">
                        <a:buFont typeface="Arial" panose="020B0604020202020204" pitchFamily="34" charset="0"/>
                        <a:buChar char="•"/>
                      </a:pPr>
                      <a:r>
                        <a:rPr lang="hu-HU" sz="2400" kern="1200" dirty="0" smtClean="0">
                          <a:solidFill>
                            <a:schemeClr val="tx1"/>
                          </a:solidFill>
                          <a:effectLst/>
                          <a:latin typeface="+mn-lt"/>
                          <a:ea typeface="+mn-ea"/>
                          <a:cs typeface="+mn-cs"/>
                        </a:rPr>
                        <a:t>“</a:t>
                      </a:r>
                      <a:r>
                        <a:rPr lang="hu-HU" sz="2400" kern="1200" dirty="0" err="1" smtClean="0">
                          <a:solidFill>
                            <a:schemeClr val="tx1"/>
                          </a:solidFill>
                          <a:effectLst/>
                          <a:latin typeface="+mn-lt"/>
                          <a:ea typeface="+mn-ea"/>
                          <a:cs typeface="+mn-cs"/>
                        </a:rPr>
                        <a:t>I’ve</a:t>
                      </a:r>
                      <a:r>
                        <a:rPr lang="hu-HU" sz="2400" kern="1200" dirty="0" smtClean="0">
                          <a:solidFill>
                            <a:schemeClr val="tx1"/>
                          </a:solidFill>
                          <a:effectLst/>
                          <a:latin typeface="+mn-lt"/>
                          <a:ea typeface="+mn-ea"/>
                          <a:cs typeface="+mn-cs"/>
                        </a:rPr>
                        <a:t> </a:t>
                      </a:r>
                      <a:r>
                        <a:rPr lang="hu-HU" sz="2400" kern="1200" dirty="0" err="1" smtClean="0">
                          <a:solidFill>
                            <a:schemeClr val="tx1"/>
                          </a:solidFill>
                          <a:effectLst/>
                          <a:latin typeface="+mn-lt"/>
                          <a:ea typeface="+mn-ea"/>
                          <a:cs typeface="+mn-cs"/>
                        </a:rPr>
                        <a:t>outrun</a:t>
                      </a:r>
                      <a:r>
                        <a:rPr lang="hu-HU" sz="2400" kern="1200" dirty="0" smtClean="0">
                          <a:solidFill>
                            <a:schemeClr val="tx1"/>
                          </a:solidFill>
                          <a:effectLst/>
                          <a:latin typeface="+mn-lt"/>
                          <a:ea typeface="+mn-ea"/>
                          <a:cs typeface="+mn-cs"/>
                        </a:rPr>
                        <a:t> an old man,</a:t>
                      </a:r>
                      <a:r>
                        <a:rPr lang="hu-HU" sz="2400" kern="1200" baseline="0" dirty="0" smtClean="0">
                          <a:solidFill>
                            <a:schemeClr val="tx1"/>
                          </a:solidFill>
                          <a:effectLst/>
                          <a:latin typeface="+mn-lt"/>
                          <a:ea typeface="+mn-ea"/>
                          <a:cs typeface="+mn-cs"/>
                        </a:rPr>
                        <a:t> and an old </a:t>
                      </a:r>
                      <a:r>
                        <a:rPr lang="hu-HU" sz="2400" kern="1200" baseline="0" dirty="0" err="1" smtClean="0">
                          <a:solidFill>
                            <a:schemeClr val="tx1"/>
                          </a:solidFill>
                          <a:effectLst/>
                          <a:latin typeface="+mn-lt"/>
                          <a:ea typeface="+mn-ea"/>
                          <a:cs typeface="+mn-cs"/>
                        </a:rPr>
                        <a:t>woman</a:t>
                      </a:r>
                      <a:r>
                        <a:rPr lang="hu-HU" sz="2400" kern="1200" baseline="0" dirty="0" smtClean="0">
                          <a:solidFill>
                            <a:schemeClr val="tx1"/>
                          </a:solidFill>
                          <a:effectLst/>
                          <a:latin typeface="+mn-lt"/>
                          <a:ea typeface="+mn-ea"/>
                          <a:cs typeface="+mn-cs"/>
                        </a:rPr>
                        <a:t>, ... </a:t>
                      </a:r>
                      <a:r>
                        <a:rPr lang="hu-HU" sz="2400" kern="1200" dirty="0" smtClean="0">
                          <a:solidFill>
                            <a:schemeClr val="tx1"/>
                          </a:solidFill>
                          <a:effectLst/>
                          <a:latin typeface="+mn-lt"/>
                          <a:ea typeface="+mn-ea"/>
                          <a:cs typeface="+mn-cs"/>
                        </a:rPr>
                        <a:t>and I </a:t>
                      </a:r>
                      <a:r>
                        <a:rPr lang="hu-HU" sz="2400" kern="1200" dirty="0" err="1" smtClean="0">
                          <a:solidFill>
                            <a:schemeClr val="tx1"/>
                          </a:solidFill>
                          <a:effectLst/>
                          <a:latin typeface="+mn-lt"/>
                          <a:ea typeface="+mn-ea"/>
                          <a:cs typeface="+mn-cs"/>
                        </a:rPr>
                        <a:t>can</a:t>
                      </a:r>
                      <a:r>
                        <a:rPr lang="hu-HU" sz="2400" kern="1200" dirty="0" smtClean="0">
                          <a:solidFill>
                            <a:schemeClr val="tx1"/>
                          </a:solidFill>
                          <a:effectLst/>
                          <a:latin typeface="+mn-lt"/>
                          <a:ea typeface="+mn-ea"/>
                          <a:cs typeface="+mn-cs"/>
                        </a:rPr>
                        <a:t> </a:t>
                      </a:r>
                      <a:r>
                        <a:rPr lang="hu-HU" sz="2400" kern="1200" dirty="0" err="1" smtClean="0">
                          <a:solidFill>
                            <a:schemeClr val="tx1"/>
                          </a:solidFill>
                          <a:effectLst/>
                          <a:latin typeface="+mn-lt"/>
                          <a:ea typeface="+mn-ea"/>
                          <a:cs typeface="+mn-cs"/>
                        </a:rPr>
                        <a:t>outrun</a:t>
                      </a:r>
                      <a:r>
                        <a:rPr lang="hu-HU" sz="2400" kern="1200" dirty="0" smtClean="0">
                          <a:solidFill>
                            <a:schemeClr val="tx1"/>
                          </a:solidFill>
                          <a:effectLst/>
                          <a:latin typeface="+mn-lt"/>
                          <a:ea typeface="+mn-ea"/>
                          <a:cs typeface="+mn-cs"/>
                        </a:rPr>
                        <a:t> </a:t>
                      </a:r>
                      <a:r>
                        <a:rPr lang="hu-HU" sz="2400" kern="1200" dirty="0" err="1" smtClean="0">
                          <a:solidFill>
                            <a:schemeClr val="tx1"/>
                          </a:solidFill>
                          <a:effectLst/>
                          <a:latin typeface="+mn-lt"/>
                          <a:ea typeface="+mn-ea"/>
                          <a:cs typeface="+mn-cs"/>
                        </a:rPr>
                        <a:t>you</a:t>
                      </a:r>
                      <a:r>
                        <a:rPr lang="hu-HU" sz="2400" kern="1200" dirty="0" smtClean="0">
                          <a:solidFill>
                            <a:schemeClr val="tx1"/>
                          </a:solidFill>
                          <a:effectLst/>
                          <a:latin typeface="+mn-lt"/>
                          <a:ea typeface="+mn-ea"/>
                          <a:cs typeface="+mn-cs"/>
                        </a:rPr>
                        <a:t> </a:t>
                      </a:r>
                      <a:r>
                        <a:rPr lang="hu-HU" sz="2400" kern="1200" dirty="0" err="1" smtClean="0">
                          <a:solidFill>
                            <a:schemeClr val="tx1"/>
                          </a:solidFill>
                          <a:effectLst/>
                          <a:latin typeface="+mn-lt"/>
                          <a:ea typeface="+mn-ea"/>
                          <a:cs typeface="+mn-cs"/>
                        </a:rPr>
                        <a:t>too-o-o</a:t>
                      </a:r>
                      <a:r>
                        <a:rPr lang="hu-HU" sz="2400" kern="1200" dirty="0" smtClean="0">
                          <a:solidFill>
                            <a:schemeClr val="tx1"/>
                          </a:solidFill>
                          <a:effectLst/>
                          <a:latin typeface="+mn-lt"/>
                          <a:ea typeface="+mn-ea"/>
                          <a:cs typeface="+mn-cs"/>
                        </a:rPr>
                        <a:t>!”</a:t>
                      </a:r>
                    </a:p>
                    <a:p>
                      <a:pPr marL="571500" indent="-571500" algn="l">
                        <a:buFont typeface="Arial" panose="020B0604020202020204" pitchFamily="34" charset="0"/>
                        <a:buChar char="•"/>
                      </a:pPr>
                      <a:r>
                        <a:rPr lang="hu-HU" sz="2400" kern="1200" dirty="0" smtClean="0">
                          <a:solidFill>
                            <a:schemeClr val="tx1"/>
                          </a:solidFill>
                          <a:effectLst/>
                          <a:latin typeface="+mn-lt"/>
                          <a:ea typeface="+mn-ea"/>
                          <a:cs typeface="+mn-cs"/>
                        </a:rPr>
                        <a:t>„</a:t>
                      </a:r>
                      <a:r>
                        <a:rPr lang="hu-HU" sz="2400" kern="1200" dirty="0" err="1" smtClean="0">
                          <a:solidFill>
                            <a:schemeClr val="tx1"/>
                          </a:solidFill>
                          <a:effectLst/>
                          <a:latin typeface="+mn-lt"/>
                          <a:ea typeface="+mn-ea"/>
                          <a:cs typeface="+mn-cs"/>
                        </a:rPr>
                        <a:t>You</a:t>
                      </a:r>
                      <a:r>
                        <a:rPr lang="hu-HU" sz="2400" kern="1200" dirty="0" smtClean="0">
                          <a:solidFill>
                            <a:schemeClr val="tx1"/>
                          </a:solidFill>
                          <a:effectLst/>
                          <a:latin typeface="+mn-lt"/>
                          <a:ea typeface="+mn-ea"/>
                          <a:cs typeface="+mn-cs"/>
                        </a:rPr>
                        <a:t> </a:t>
                      </a:r>
                      <a:r>
                        <a:rPr lang="hu-HU" sz="2400" kern="1200" dirty="0" err="1" smtClean="0">
                          <a:solidFill>
                            <a:schemeClr val="tx1"/>
                          </a:solidFill>
                          <a:effectLst/>
                          <a:latin typeface="+mn-lt"/>
                          <a:ea typeface="+mn-ea"/>
                          <a:cs typeface="+mn-cs"/>
                        </a:rPr>
                        <a:t>can</a:t>
                      </a:r>
                      <a:r>
                        <a:rPr lang="hu-HU" sz="2400" kern="1200" dirty="0" smtClean="0">
                          <a:solidFill>
                            <a:schemeClr val="tx1"/>
                          </a:solidFill>
                          <a:effectLst/>
                          <a:latin typeface="+mn-lt"/>
                          <a:ea typeface="+mn-ea"/>
                          <a:cs typeface="+mn-cs"/>
                        </a:rPr>
                        <a:t>, </a:t>
                      </a:r>
                      <a:r>
                        <a:rPr lang="hu-HU" sz="2400" kern="1200" dirty="0" err="1" smtClean="0">
                          <a:solidFill>
                            <a:schemeClr val="tx1"/>
                          </a:solidFill>
                          <a:effectLst/>
                          <a:latin typeface="+mn-lt"/>
                          <a:ea typeface="+mn-ea"/>
                          <a:cs typeface="+mn-cs"/>
                        </a:rPr>
                        <a:t>can’t</a:t>
                      </a:r>
                      <a:r>
                        <a:rPr lang="hu-HU" sz="2400" kern="1200" dirty="0" smtClean="0">
                          <a:solidFill>
                            <a:schemeClr val="tx1"/>
                          </a:solidFill>
                          <a:effectLst/>
                          <a:latin typeface="+mn-lt"/>
                          <a:ea typeface="+mn-ea"/>
                          <a:cs typeface="+mn-cs"/>
                        </a:rPr>
                        <a:t> </a:t>
                      </a:r>
                      <a:r>
                        <a:rPr lang="hu-HU" sz="2400" kern="1200" dirty="0" err="1" smtClean="0">
                          <a:solidFill>
                            <a:schemeClr val="tx1"/>
                          </a:solidFill>
                          <a:effectLst/>
                          <a:latin typeface="+mn-lt"/>
                          <a:ea typeface="+mn-ea"/>
                          <a:cs typeface="+mn-cs"/>
                        </a:rPr>
                        <a:t>you</a:t>
                      </a:r>
                      <a:r>
                        <a:rPr lang="hu-HU" sz="2400" kern="1200" dirty="0" smtClean="0">
                          <a:solidFill>
                            <a:schemeClr val="tx1"/>
                          </a:solidFill>
                          <a:effectLst/>
                          <a:latin typeface="+mn-lt"/>
                          <a:ea typeface="+mn-ea"/>
                          <a:cs typeface="+mn-cs"/>
                        </a:rPr>
                        <a:t>? </a:t>
                      </a:r>
                      <a:r>
                        <a:rPr lang="hu-HU" sz="2400" kern="1200" dirty="0" err="1" smtClean="0">
                          <a:solidFill>
                            <a:schemeClr val="tx1"/>
                          </a:solidFill>
                          <a:effectLst/>
                          <a:latin typeface="+mn-lt"/>
                          <a:ea typeface="+mn-ea"/>
                          <a:cs typeface="+mn-cs"/>
                        </a:rPr>
                        <a:t>We’ll</a:t>
                      </a:r>
                      <a:r>
                        <a:rPr lang="hu-HU" sz="2400" kern="1200" dirty="0" smtClean="0">
                          <a:solidFill>
                            <a:schemeClr val="tx1"/>
                          </a:solidFill>
                          <a:effectLst/>
                          <a:latin typeface="+mn-lt"/>
                          <a:ea typeface="+mn-ea"/>
                          <a:cs typeface="+mn-cs"/>
                        </a:rPr>
                        <a:t> </a:t>
                      </a:r>
                      <a:r>
                        <a:rPr lang="hu-HU" sz="2400" kern="1200" dirty="0" err="1" smtClean="0">
                          <a:solidFill>
                            <a:schemeClr val="tx1"/>
                          </a:solidFill>
                          <a:effectLst/>
                          <a:latin typeface="+mn-lt"/>
                          <a:ea typeface="+mn-ea"/>
                          <a:cs typeface="+mn-cs"/>
                        </a:rPr>
                        <a:t>see</a:t>
                      </a:r>
                      <a:r>
                        <a:rPr lang="hu-HU" sz="2400" kern="1200" dirty="0" smtClean="0">
                          <a:solidFill>
                            <a:schemeClr val="tx1"/>
                          </a:solidFill>
                          <a:effectLst/>
                          <a:latin typeface="+mn-lt"/>
                          <a:ea typeface="+mn-ea"/>
                          <a:cs typeface="+mn-cs"/>
                        </a:rPr>
                        <a:t> </a:t>
                      </a:r>
                      <a:r>
                        <a:rPr lang="hu-HU" sz="2400" kern="1200" dirty="0" err="1" smtClean="0">
                          <a:solidFill>
                            <a:schemeClr val="tx1"/>
                          </a:solidFill>
                          <a:effectLst/>
                          <a:latin typeface="+mn-lt"/>
                          <a:ea typeface="+mn-ea"/>
                          <a:cs typeface="+mn-cs"/>
                        </a:rPr>
                        <a:t>about</a:t>
                      </a:r>
                      <a:r>
                        <a:rPr lang="hu-HU" sz="2400" kern="1200" dirty="0" smtClean="0">
                          <a:solidFill>
                            <a:schemeClr val="tx1"/>
                          </a:solidFill>
                          <a:effectLst/>
                          <a:latin typeface="+mn-lt"/>
                          <a:ea typeface="+mn-ea"/>
                          <a:cs typeface="+mn-cs"/>
                        </a:rPr>
                        <a:t> </a:t>
                      </a:r>
                      <a:r>
                        <a:rPr lang="hu-HU" sz="2400" kern="1200" dirty="0" err="1" smtClean="0">
                          <a:solidFill>
                            <a:schemeClr val="tx1"/>
                          </a:solidFill>
                          <a:effectLst/>
                          <a:latin typeface="+mn-lt"/>
                          <a:ea typeface="+mn-ea"/>
                          <a:cs typeface="+mn-cs"/>
                        </a:rPr>
                        <a:t>that</a:t>
                      </a:r>
                      <a:r>
                        <a:rPr lang="hu-HU" sz="2400" kern="1200" dirty="0" smtClean="0">
                          <a:solidFill>
                            <a:schemeClr val="tx1"/>
                          </a:solidFill>
                          <a:effectLst/>
                          <a:latin typeface="+mn-lt"/>
                          <a:ea typeface="+mn-ea"/>
                          <a:cs typeface="+mn-cs"/>
                        </a:rPr>
                        <a:t>?”</a:t>
                      </a:r>
                      <a:endParaRPr lang="hu-HU" sz="2400" dirty="0" smtClean="0"/>
                    </a:p>
                  </a:txBody>
                  <a:tcPr/>
                </a:tc>
                <a:tc>
                  <a:txBody>
                    <a:bodyPr/>
                    <a:lstStyle/>
                    <a:p>
                      <a:pPr algn="ctr"/>
                      <a:r>
                        <a:rPr lang="hu-HU" sz="4000" dirty="0" smtClean="0">
                          <a:latin typeface="Gabriola" panose="04040605051002020D02" pitchFamily="82" charset="0"/>
                        </a:rPr>
                        <a:t>The </a:t>
                      </a:r>
                      <a:r>
                        <a:rPr lang="hu-HU" sz="4000" dirty="0" err="1" smtClean="0">
                          <a:latin typeface="Gabriola" panose="04040605051002020D02" pitchFamily="82" charset="0"/>
                        </a:rPr>
                        <a:t>Gingerbread</a:t>
                      </a:r>
                      <a:r>
                        <a:rPr lang="hu-HU" sz="4000" baseline="0" dirty="0" smtClean="0">
                          <a:latin typeface="Gabriola" panose="04040605051002020D02" pitchFamily="82" charset="0"/>
                        </a:rPr>
                        <a:t> Man</a:t>
                      </a:r>
                    </a:p>
                    <a:p>
                      <a:pPr algn="ctr">
                        <a:lnSpc>
                          <a:spcPct val="250000"/>
                        </a:lnSpc>
                      </a:pPr>
                      <a:endParaRPr lang="hu-HU" sz="3600" baseline="0" dirty="0" smtClean="0"/>
                    </a:p>
                    <a:p>
                      <a:pPr marL="342900" indent="-342900" algn="l">
                        <a:buFont typeface="Arial" panose="020B0604020202020204" pitchFamily="34" charset="0"/>
                        <a:buChar char="•"/>
                      </a:pPr>
                      <a:r>
                        <a:rPr lang="hu-HU" sz="2400" baseline="0" dirty="0" err="1" smtClean="0"/>
                        <a:t>One</a:t>
                      </a:r>
                      <a:r>
                        <a:rPr lang="hu-HU" sz="2400" baseline="0" dirty="0" smtClean="0"/>
                        <a:t> </a:t>
                      </a:r>
                      <a:r>
                        <a:rPr lang="hu-HU" sz="2400" baseline="0" dirty="0" err="1" smtClean="0"/>
                        <a:t>day</a:t>
                      </a:r>
                      <a:r>
                        <a:rPr lang="hu-HU" sz="2400" baseline="0" dirty="0" smtClean="0"/>
                        <a:t>…</a:t>
                      </a:r>
                    </a:p>
                    <a:p>
                      <a:pPr marL="342900" indent="-342900" algn="l">
                        <a:buFont typeface="Arial" panose="020B0604020202020204" pitchFamily="34" charset="0"/>
                        <a:buChar char="•"/>
                      </a:pPr>
                      <a:r>
                        <a:rPr lang="hu-HU" sz="2400" baseline="0" dirty="0" smtClean="0"/>
                        <a:t>„</a:t>
                      </a:r>
                      <a:r>
                        <a:rPr lang="hu-HU" sz="2400" baseline="0" dirty="0" err="1" smtClean="0"/>
                        <a:t>Run</a:t>
                      </a:r>
                      <a:r>
                        <a:rPr lang="hu-HU" sz="2400" baseline="0" dirty="0" smtClean="0"/>
                        <a:t>, </a:t>
                      </a:r>
                      <a:r>
                        <a:rPr lang="hu-HU" sz="2400" baseline="0" dirty="0" err="1" smtClean="0"/>
                        <a:t>run</a:t>
                      </a:r>
                      <a:r>
                        <a:rPr lang="hu-HU" sz="2400" baseline="0" dirty="0" smtClean="0"/>
                        <a:t> </a:t>
                      </a:r>
                      <a:r>
                        <a:rPr lang="hu-HU" sz="2400" baseline="0" dirty="0" err="1" smtClean="0"/>
                        <a:t>as</a:t>
                      </a:r>
                      <a:r>
                        <a:rPr lang="hu-HU" sz="2400" baseline="0" dirty="0" smtClean="0"/>
                        <a:t> </a:t>
                      </a:r>
                      <a:r>
                        <a:rPr lang="hu-HU" sz="2400" baseline="0" dirty="0" err="1" smtClean="0"/>
                        <a:t>fast</a:t>
                      </a:r>
                      <a:r>
                        <a:rPr lang="hu-HU" sz="2400" baseline="0" dirty="0" smtClean="0"/>
                        <a:t> </a:t>
                      </a:r>
                      <a:r>
                        <a:rPr lang="hu-HU" sz="2400" baseline="0" dirty="0" err="1" smtClean="0"/>
                        <a:t>as</a:t>
                      </a:r>
                      <a:r>
                        <a:rPr lang="hu-HU" sz="2400" baseline="0" dirty="0" smtClean="0"/>
                        <a:t> </a:t>
                      </a:r>
                      <a:r>
                        <a:rPr lang="hu-HU" sz="2400" baseline="0" dirty="0" err="1" smtClean="0"/>
                        <a:t>you</a:t>
                      </a:r>
                      <a:r>
                        <a:rPr lang="hu-HU" sz="2400" baseline="0" dirty="0" smtClean="0"/>
                        <a:t> </a:t>
                      </a:r>
                      <a:r>
                        <a:rPr lang="hu-HU" sz="2400" baseline="0" dirty="0" err="1" smtClean="0"/>
                        <a:t>can</a:t>
                      </a:r>
                      <a:r>
                        <a:rPr lang="hu-HU" sz="2400" baseline="0" dirty="0" smtClean="0"/>
                        <a:t>. </a:t>
                      </a:r>
                      <a:r>
                        <a:rPr lang="hu-HU" sz="2400" baseline="0" dirty="0" err="1" smtClean="0"/>
                        <a:t>You</a:t>
                      </a:r>
                      <a:r>
                        <a:rPr lang="hu-HU" sz="2400" baseline="0" dirty="0" smtClean="0"/>
                        <a:t> </a:t>
                      </a:r>
                      <a:r>
                        <a:rPr lang="hu-HU" sz="2400" baseline="0" dirty="0" err="1" smtClean="0"/>
                        <a:t>can’t</a:t>
                      </a:r>
                      <a:r>
                        <a:rPr lang="hu-HU" sz="2400" baseline="0" dirty="0" smtClean="0"/>
                        <a:t> </a:t>
                      </a:r>
                      <a:r>
                        <a:rPr lang="hu-HU" sz="2400" baseline="0" dirty="0" err="1" smtClean="0"/>
                        <a:t>catch</a:t>
                      </a:r>
                      <a:r>
                        <a:rPr lang="hu-HU" sz="2400" baseline="0" dirty="0" smtClean="0"/>
                        <a:t> </a:t>
                      </a:r>
                      <a:r>
                        <a:rPr lang="hu-HU" sz="2400" baseline="0" dirty="0" err="1" smtClean="0"/>
                        <a:t>me</a:t>
                      </a:r>
                      <a:r>
                        <a:rPr lang="hu-HU" sz="2400" baseline="0" dirty="0" smtClean="0"/>
                        <a:t>, </a:t>
                      </a:r>
                      <a:r>
                        <a:rPr lang="hu-HU" sz="2400" baseline="0" dirty="0" err="1" smtClean="0"/>
                        <a:t>I’m</a:t>
                      </a:r>
                      <a:r>
                        <a:rPr lang="hu-HU" sz="2400" baseline="0" dirty="0" smtClean="0"/>
                        <a:t> </a:t>
                      </a:r>
                      <a:r>
                        <a:rPr lang="hu-HU" sz="2400" baseline="0" dirty="0" err="1" smtClean="0"/>
                        <a:t>the</a:t>
                      </a:r>
                      <a:r>
                        <a:rPr lang="hu-HU" sz="2400" baseline="0" dirty="0" smtClean="0"/>
                        <a:t> </a:t>
                      </a:r>
                      <a:r>
                        <a:rPr lang="hu-HU" sz="2400" baseline="0" dirty="0" err="1" smtClean="0"/>
                        <a:t>gingerbread</a:t>
                      </a:r>
                      <a:r>
                        <a:rPr lang="hu-HU" sz="2400" baseline="0" dirty="0" smtClean="0"/>
                        <a:t> man.”</a:t>
                      </a:r>
                    </a:p>
                    <a:p>
                      <a:pPr marL="342900" indent="-342900" algn="l">
                        <a:buFont typeface="Arial" panose="020B0604020202020204" pitchFamily="34" charset="0"/>
                        <a:buChar char="•"/>
                      </a:pPr>
                      <a:r>
                        <a:rPr lang="hu-HU" sz="2400" baseline="0" dirty="0" smtClean="0"/>
                        <a:t>„Stop I </a:t>
                      </a:r>
                      <a:r>
                        <a:rPr lang="hu-HU" sz="2400" baseline="0" dirty="0" err="1" smtClean="0"/>
                        <a:t>want</a:t>
                      </a:r>
                      <a:r>
                        <a:rPr lang="hu-HU" sz="2400" baseline="0" dirty="0" smtClean="0"/>
                        <a:t> </a:t>
                      </a:r>
                      <a:r>
                        <a:rPr lang="hu-HU" sz="2400" baseline="0" dirty="0" err="1" smtClean="0"/>
                        <a:t>to</a:t>
                      </a:r>
                      <a:r>
                        <a:rPr lang="hu-HU" sz="2400" baseline="0" dirty="0" smtClean="0"/>
                        <a:t> </a:t>
                      </a:r>
                      <a:r>
                        <a:rPr lang="hu-HU" sz="2400" baseline="0" dirty="0" err="1" smtClean="0"/>
                        <a:t>eat</a:t>
                      </a:r>
                      <a:r>
                        <a:rPr lang="hu-HU" sz="2400" baseline="0" dirty="0" smtClean="0"/>
                        <a:t> </a:t>
                      </a:r>
                      <a:r>
                        <a:rPr lang="hu-HU" sz="2400" baseline="0" dirty="0" err="1" smtClean="0"/>
                        <a:t>you</a:t>
                      </a:r>
                      <a:r>
                        <a:rPr lang="hu-HU" sz="2400" baseline="0" dirty="0" smtClean="0"/>
                        <a:t>.”</a:t>
                      </a:r>
                    </a:p>
                    <a:p>
                      <a:pPr marL="342900" indent="-342900" algn="l">
                        <a:buFont typeface="Arial" panose="020B0604020202020204" pitchFamily="34" charset="0"/>
                        <a:buChar char="•"/>
                      </a:pPr>
                      <a:endParaRPr lang="hu-HU" sz="2400" baseline="0" dirty="0" smtClean="0"/>
                    </a:p>
                    <a:p>
                      <a:pPr marL="571500" indent="-571500" algn="l">
                        <a:buFont typeface="Arial" panose="020B0604020202020204" pitchFamily="34" charset="0"/>
                        <a:buChar char="•"/>
                      </a:pPr>
                      <a:endParaRPr lang="hu-HU" sz="2000" dirty="0"/>
                    </a:p>
                  </a:txBody>
                  <a:tcPr/>
                </a:tc>
                <a:tc>
                  <a:txBody>
                    <a:bodyPr/>
                    <a:lstStyle/>
                    <a:p>
                      <a:pPr algn="ctr"/>
                      <a:r>
                        <a:rPr lang="hu-HU" sz="4000" dirty="0" smtClean="0">
                          <a:latin typeface="Gabriola" panose="04040605051002020D02" pitchFamily="82" charset="0"/>
                        </a:rPr>
                        <a:t>The </a:t>
                      </a:r>
                      <a:r>
                        <a:rPr lang="hu-HU" sz="4000" dirty="0" smtClean="0">
                          <a:latin typeface="Gabriola" panose="04040605051002020D02" pitchFamily="82" charset="0"/>
                        </a:rPr>
                        <a:t>Little </a:t>
                      </a:r>
                      <a:r>
                        <a:rPr lang="hu-HU" sz="4000" dirty="0" err="1" smtClean="0">
                          <a:latin typeface="Gabriola" panose="04040605051002020D02" pitchFamily="82" charset="0"/>
                        </a:rPr>
                        <a:t>Dumpling</a:t>
                      </a:r>
                      <a:endParaRPr lang="hu-HU" sz="4000" dirty="0" smtClean="0">
                        <a:latin typeface="Gabriola" panose="04040605051002020D02" pitchFamily="82" charset="0"/>
                      </a:endParaRPr>
                    </a:p>
                    <a:p>
                      <a:pPr algn="ctr"/>
                      <a:endParaRPr lang="hu-HU" sz="3600" dirty="0" smtClean="0"/>
                    </a:p>
                    <a:p>
                      <a:pPr algn="ctr">
                        <a:lnSpc>
                          <a:spcPct val="150000"/>
                        </a:lnSpc>
                      </a:pPr>
                      <a:endParaRPr lang="hu-HU" sz="3600" dirty="0" smtClean="0"/>
                    </a:p>
                    <a:p>
                      <a:pPr marL="571500" indent="-571500" algn="l">
                        <a:buFont typeface="Arial" panose="020B0604020202020204" pitchFamily="34" charset="0"/>
                        <a:buChar char="•"/>
                      </a:pPr>
                      <a:r>
                        <a:rPr lang="hu-HU" sz="2400" dirty="0" smtClean="0"/>
                        <a:t>„</a:t>
                      </a:r>
                      <a:r>
                        <a:rPr lang="hu-HU" sz="2400" dirty="0" err="1" smtClean="0"/>
                        <a:t>Yumm</a:t>
                      </a:r>
                      <a:r>
                        <a:rPr lang="hu-HU" sz="2400" dirty="0" smtClean="0"/>
                        <a:t>, </a:t>
                      </a:r>
                      <a:r>
                        <a:rPr lang="hu-HU" sz="2400" dirty="0" err="1" smtClean="0"/>
                        <a:t>I’ll</a:t>
                      </a:r>
                      <a:r>
                        <a:rPr lang="hu-HU" sz="2400" dirty="0" smtClean="0"/>
                        <a:t> </a:t>
                      </a:r>
                      <a:r>
                        <a:rPr lang="hu-HU" sz="2400" dirty="0" err="1" smtClean="0"/>
                        <a:t>eat</a:t>
                      </a:r>
                      <a:r>
                        <a:rPr lang="hu-HU" sz="2400" dirty="0" smtClean="0"/>
                        <a:t> </a:t>
                      </a:r>
                      <a:r>
                        <a:rPr lang="hu-HU" sz="2400" dirty="0" err="1" smtClean="0"/>
                        <a:t>you</a:t>
                      </a:r>
                      <a:r>
                        <a:rPr lang="hu-HU" sz="2400" dirty="0" smtClean="0"/>
                        <a:t> </a:t>
                      </a:r>
                      <a:r>
                        <a:rPr lang="hu-HU" sz="2400" dirty="0" err="1" smtClean="0"/>
                        <a:t>up</a:t>
                      </a:r>
                      <a:r>
                        <a:rPr lang="hu-HU" sz="2400" dirty="0" smtClean="0"/>
                        <a:t>!”</a:t>
                      </a:r>
                    </a:p>
                    <a:p>
                      <a:pPr marL="571500" indent="-571500" algn="l">
                        <a:buFont typeface="Arial" panose="020B0604020202020204" pitchFamily="34" charset="0"/>
                        <a:buChar char="•"/>
                      </a:pPr>
                      <a:r>
                        <a:rPr lang="hu-HU" sz="2400" dirty="0" smtClean="0"/>
                        <a:t>„</a:t>
                      </a:r>
                      <a:r>
                        <a:rPr lang="hu-HU" sz="2400" dirty="0" err="1" smtClean="0"/>
                        <a:t>If</a:t>
                      </a:r>
                      <a:r>
                        <a:rPr lang="hu-HU" sz="2400" dirty="0" smtClean="0"/>
                        <a:t> </a:t>
                      </a:r>
                      <a:r>
                        <a:rPr lang="hu-HU" sz="2400" dirty="0" err="1" smtClean="0"/>
                        <a:t>it</a:t>
                      </a:r>
                      <a:r>
                        <a:rPr lang="hu-HU" sz="2400" dirty="0" smtClean="0"/>
                        <a:t> had </a:t>
                      </a:r>
                      <a:r>
                        <a:rPr lang="hu-HU" sz="2400" dirty="0" err="1" smtClean="0"/>
                        <a:t>not</a:t>
                      </a:r>
                      <a:r>
                        <a:rPr lang="hu-HU" sz="2400" dirty="0" smtClean="0"/>
                        <a:t> </a:t>
                      </a:r>
                      <a:r>
                        <a:rPr lang="hu-HU" sz="2400" dirty="0" err="1" smtClean="0"/>
                        <a:t>ripped</a:t>
                      </a:r>
                      <a:r>
                        <a:rPr lang="hu-HU" sz="2400" dirty="0" smtClean="0"/>
                        <a:t> </a:t>
                      </a:r>
                      <a:r>
                        <a:rPr lang="hu-HU" sz="2400" dirty="0" err="1" smtClean="0"/>
                        <a:t>open</a:t>
                      </a:r>
                      <a:r>
                        <a:rPr lang="hu-HU" sz="2400" dirty="0" smtClean="0"/>
                        <a:t>, </a:t>
                      </a:r>
                      <a:r>
                        <a:rPr lang="hu-HU" sz="2400" dirty="0" err="1" smtClean="0"/>
                        <a:t>this</a:t>
                      </a:r>
                      <a:r>
                        <a:rPr lang="hu-HU" sz="2400" dirty="0" smtClean="0"/>
                        <a:t> story </a:t>
                      </a:r>
                      <a:r>
                        <a:rPr lang="hu-HU" sz="2400" dirty="0" err="1" smtClean="0"/>
                        <a:t>would</a:t>
                      </a:r>
                      <a:r>
                        <a:rPr lang="hu-HU" sz="2400" dirty="0" smtClean="0"/>
                        <a:t> </a:t>
                      </a:r>
                      <a:r>
                        <a:rPr lang="hu-HU" sz="2400" dirty="0" err="1" smtClean="0"/>
                        <a:t>have</a:t>
                      </a:r>
                      <a:r>
                        <a:rPr lang="hu-HU" sz="2400" dirty="0" smtClean="0"/>
                        <a:t> </a:t>
                      </a:r>
                      <a:r>
                        <a:rPr lang="hu-HU" sz="2400" dirty="0" err="1" smtClean="0"/>
                        <a:t>gone</a:t>
                      </a:r>
                      <a:r>
                        <a:rPr lang="hu-HU" sz="2400" dirty="0" smtClean="0"/>
                        <a:t> </a:t>
                      </a:r>
                      <a:r>
                        <a:rPr lang="hu-HU" sz="2400" dirty="0" err="1" smtClean="0"/>
                        <a:t>on</a:t>
                      </a:r>
                      <a:r>
                        <a:rPr lang="hu-HU" sz="2400" dirty="0" smtClean="0"/>
                        <a:t> </a:t>
                      </a:r>
                      <a:r>
                        <a:rPr lang="hu-HU" sz="2400" dirty="0" err="1" smtClean="0"/>
                        <a:t>for</a:t>
                      </a:r>
                      <a:r>
                        <a:rPr lang="hu-HU" sz="2400" dirty="0" smtClean="0"/>
                        <a:t> </a:t>
                      </a:r>
                      <a:r>
                        <a:rPr lang="hu-HU" sz="2400" dirty="0" err="1" smtClean="0"/>
                        <a:t>much</a:t>
                      </a:r>
                      <a:r>
                        <a:rPr lang="hu-HU" sz="2400" dirty="0" smtClean="0"/>
                        <a:t> </a:t>
                      </a:r>
                      <a:r>
                        <a:rPr lang="hu-HU" sz="2400" dirty="0" err="1" smtClean="0"/>
                        <a:t>longer</a:t>
                      </a:r>
                      <a:r>
                        <a:rPr lang="hu-HU" sz="2400" dirty="0" smtClean="0"/>
                        <a:t>, </a:t>
                      </a:r>
                      <a:r>
                        <a:rPr lang="hu-HU" sz="2400" dirty="0" err="1" smtClean="0"/>
                        <a:t>too</a:t>
                      </a:r>
                      <a:r>
                        <a:rPr lang="hu-HU" sz="2400" dirty="0" smtClean="0"/>
                        <a:t>.”</a:t>
                      </a:r>
                      <a:endParaRPr lang="hu-HU" sz="2400" dirty="0"/>
                    </a:p>
                  </a:txBody>
                  <a:tcPr/>
                </a:tc>
                <a:extLst>
                  <a:ext uri="{0D108BD9-81ED-4DB2-BD59-A6C34878D82A}">
                    <a16:rowId xmlns:a16="http://schemas.microsoft.com/office/drawing/2014/main" val="10000"/>
                  </a:ext>
                </a:extLst>
              </a:tr>
            </a:tbl>
          </a:graphicData>
        </a:graphic>
      </p:graphicFrame>
      <p:sp>
        <p:nvSpPr>
          <p:cNvPr id="3" name="Téglalap 2"/>
          <p:cNvSpPr/>
          <p:nvPr/>
        </p:nvSpPr>
        <p:spPr>
          <a:xfrm>
            <a:off x="2462752" y="77725"/>
            <a:ext cx="7266495" cy="707886"/>
          </a:xfrm>
          <a:prstGeom prst="rect">
            <a:avLst/>
          </a:prstGeom>
        </p:spPr>
        <p:txBody>
          <a:bodyPr wrap="square">
            <a:spAutoFit/>
          </a:bodyPr>
          <a:lstStyle/>
          <a:p>
            <a:pPr algn="ctr"/>
            <a:r>
              <a:rPr lang="hu-HU" sz="4000" b="1" cap="all" dirty="0" err="1" smtClean="0">
                <a:solidFill>
                  <a:schemeClr val="accent1"/>
                </a:solidFill>
                <a:effectLst>
                  <a:outerShdw blurRad="38100" dist="38100" dir="2700000" algn="tl">
                    <a:srgbClr val="000000">
                      <a:alpha val="43137"/>
                    </a:srgbClr>
                  </a:outerShdw>
                </a:effectLst>
              </a:rPr>
              <a:t>Language</a:t>
            </a:r>
            <a:r>
              <a:rPr lang="hu-HU" sz="4000" b="1" cap="all" dirty="0" smtClean="0">
                <a:solidFill>
                  <a:schemeClr val="accent1"/>
                </a:solidFill>
                <a:effectLst>
                  <a:outerShdw blurRad="38100" dist="38100" dir="2700000" algn="tl">
                    <a:srgbClr val="000000">
                      <a:alpha val="43137"/>
                    </a:srgbClr>
                  </a:outerShdw>
                </a:effectLst>
              </a:rPr>
              <a:t> </a:t>
            </a:r>
            <a:r>
              <a:rPr lang="hu-HU" sz="4000" b="1" cap="all" dirty="0" err="1" smtClean="0">
                <a:solidFill>
                  <a:schemeClr val="accent1"/>
                </a:solidFill>
                <a:effectLst>
                  <a:outerShdw blurRad="38100" dist="38100" dir="2700000" algn="tl">
                    <a:srgbClr val="000000">
                      <a:alpha val="43137"/>
                    </a:srgbClr>
                  </a:outerShdw>
                </a:effectLst>
              </a:rPr>
              <a:t>patterns</a:t>
            </a:r>
            <a:endParaRPr lang="hu-HU" sz="4000" b="1" cap="all"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3772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ím 3"/>
          <p:cNvSpPr>
            <a:spLocks noGrp="1"/>
          </p:cNvSpPr>
          <p:nvPr>
            <p:ph type="title"/>
          </p:nvPr>
        </p:nvSpPr>
        <p:spPr/>
        <p:txBody>
          <a:bodyPr/>
          <a:lstStyle/>
          <a:p>
            <a:pPr algn="ctr"/>
            <a:r>
              <a:rPr lang="hu-HU" sz="6000" b="1" dirty="0" err="1" smtClean="0">
                <a:solidFill>
                  <a:schemeClr val="accent1"/>
                </a:solidFill>
                <a:effectLst>
                  <a:outerShdw blurRad="38100" dist="38100" dir="2700000" algn="tl">
                    <a:srgbClr val="000000">
                      <a:alpha val="43137"/>
                    </a:srgbClr>
                  </a:outerShdw>
                </a:effectLst>
              </a:rPr>
              <a:t>Activity</a:t>
            </a:r>
            <a:r>
              <a:rPr lang="hu-HU" sz="6000" b="1" dirty="0" smtClean="0">
                <a:solidFill>
                  <a:schemeClr val="accent1"/>
                </a:solidFill>
                <a:effectLst>
                  <a:outerShdw blurRad="38100" dist="38100" dir="2700000" algn="tl">
                    <a:srgbClr val="000000">
                      <a:alpha val="43137"/>
                    </a:srgbClr>
                  </a:outerShdw>
                </a:effectLst>
              </a:rPr>
              <a:t> </a:t>
            </a:r>
            <a:r>
              <a:rPr lang="hu-HU" sz="6000" b="1" dirty="0" err="1" smtClean="0">
                <a:solidFill>
                  <a:schemeClr val="accent1"/>
                </a:solidFill>
                <a:effectLst>
                  <a:outerShdw blurRad="38100" dist="38100" dir="2700000" algn="tl">
                    <a:srgbClr val="000000">
                      <a:alpha val="43137"/>
                    </a:srgbClr>
                  </a:outerShdw>
                </a:effectLst>
              </a:rPr>
              <a:t>plan</a:t>
            </a:r>
            <a:r>
              <a:rPr lang="hu-HU" b="1" dirty="0" smtClean="0">
                <a:solidFill>
                  <a:schemeClr val="accent1"/>
                </a:solidFill>
                <a:effectLst>
                  <a:outerShdw blurRad="38100" dist="38100" dir="2700000" algn="tl">
                    <a:srgbClr val="000000">
                      <a:alpha val="43137"/>
                    </a:srgbClr>
                  </a:outerShdw>
                </a:effectLst>
              </a:rPr>
              <a:t/>
            </a:r>
            <a:br>
              <a:rPr lang="hu-HU" b="1" dirty="0" smtClean="0">
                <a:solidFill>
                  <a:schemeClr val="accent1"/>
                </a:solidFill>
                <a:effectLst>
                  <a:outerShdw blurRad="38100" dist="38100" dir="2700000" algn="tl">
                    <a:srgbClr val="000000">
                      <a:alpha val="43137"/>
                    </a:srgbClr>
                  </a:outerShdw>
                </a:effectLst>
              </a:rPr>
            </a:br>
            <a:r>
              <a:rPr lang="hu-HU" sz="3200" b="1" dirty="0" smtClean="0">
                <a:solidFill>
                  <a:schemeClr val="tx1"/>
                </a:solidFill>
                <a:effectLst>
                  <a:outerShdw blurRad="38100" dist="38100" dir="2700000" algn="tl">
                    <a:srgbClr val="000000">
                      <a:alpha val="43137"/>
                    </a:srgbClr>
                  </a:outerShdw>
                </a:effectLst>
              </a:rPr>
              <a:t>The </a:t>
            </a:r>
            <a:r>
              <a:rPr lang="hu-HU" sz="3200" b="1" dirty="0" err="1">
                <a:solidFill>
                  <a:schemeClr val="tx1"/>
                </a:solidFill>
                <a:effectLst>
                  <a:outerShdw blurRad="38100" dist="38100" dir="2700000" algn="tl">
                    <a:srgbClr val="000000">
                      <a:alpha val="43137"/>
                    </a:srgbClr>
                  </a:outerShdw>
                </a:effectLst>
              </a:rPr>
              <a:t>G</a:t>
            </a:r>
            <a:r>
              <a:rPr lang="hu-HU" sz="3200" b="1" dirty="0" err="1" smtClean="0">
                <a:solidFill>
                  <a:schemeClr val="tx1"/>
                </a:solidFill>
                <a:effectLst>
                  <a:outerShdw blurRad="38100" dist="38100" dir="2700000" algn="tl">
                    <a:srgbClr val="000000">
                      <a:alpha val="43137"/>
                    </a:srgbClr>
                  </a:outerShdw>
                </a:effectLst>
              </a:rPr>
              <a:t>ingerbread</a:t>
            </a:r>
            <a:r>
              <a:rPr lang="hu-HU" sz="3200" b="1" dirty="0" smtClean="0">
                <a:solidFill>
                  <a:schemeClr val="tx1"/>
                </a:solidFill>
                <a:effectLst>
                  <a:outerShdw blurRad="38100" dist="38100" dir="2700000" algn="tl">
                    <a:srgbClr val="000000">
                      <a:alpha val="43137"/>
                    </a:srgbClr>
                  </a:outerShdw>
                </a:effectLst>
              </a:rPr>
              <a:t> Man</a:t>
            </a:r>
            <a:endParaRPr lang="hu-HU" sz="3200" b="1" dirty="0">
              <a:solidFill>
                <a:schemeClr val="tx1"/>
              </a:solidFill>
              <a:effectLst>
                <a:outerShdw blurRad="38100" dist="38100" dir="2700000" algn="tl">
                  <a:srgbClr val="000000">
                    <a:alpha val="43137"/>
                  </a:srgbClr>
                </a:outerShdw>
              </a:effectLst>
            </a:endParaRPr>
          </a:p>
        </p:txBody>
      </p:sp>
      <p:sp>
        <p:nvSpPr>
          <p:cNvPr id="5" name="Tartalom helye 4"/>
          <p:cNvSpPr>
            <a:spLocks noGrp="1"/>
          </p:cNvSpPr>
          <p:nvPr>
            <p:ph idx="1"/>
          </p:nvPr>
        </p:nvSpPr>
        <p:spPr>
          <a:xfrm>
            <a:off x="838200" y="2506662"/>
            <a:ext cx="10515600" cy="4351338"/>
          </a:xfrm>
        </p:spPr>
        <p:txBody>
          <a:bodyPr>
            <a:normAutofit/>
          </a:bodyPr>
          <a:lstStyle/>
          <a:p>
            <a:pPr marL="0" indent="0">
              <a:buNone/>
            </a:pPr>
            <a:r>
              <a:rPr lang="en-GB" sz="2400" b="1" dirty="0"/>
              <a:t>Age:</a:t>
            </a:r>
            <a:r>
              <a:rPr lang="en-GB" sz="2400" dirty="0"/>
              <a:t> 5-6 year-old children</a:t>
            </a:r>
            <a:endParaRPr lang="hu-HU" sz="2400" dirty="0"/>
          </a:p>
          <a:p>
            <a:pPr marL="0" indent="0">
              <a:buNone/>
            </a:pPr>
            <a:r>
              <a:rPr lang="en-GB" sz="2400" b="1" dirty="0"/>
              <a:t>Aims:</a:t>
            </a:r>
            <a:r>
              <a:rPr lang="en-GB" sz="2400" dirty="0"/>
              <a:t> To experience food from a different culture, to develop fine motor skills, eye-hand coordination, to follow instructions, to develop concentration and memory skills through following a story, to prepare and act out a story, to collaborate with others, to apply the methods of Total Physical Response</a:t>
            </a:r>
            <a:endParaRPr lang="hu-HU" sz="2400" dirty="0"/>
          </a:p>
          <a:p>
            <a:pPr marL="0" indent="0">
              <a:buNone/>
            </a:pPr>
            <a:r>
              <a:rPr lang="en-GB" sz="2400" b="1" dirty="0"/>
              <a:t>Language focus</a:t>
            </a:r>
            <a:r>
              <a:rPr lang="en-GB" sz="2400" dirty="0"/>
              <a:t>: food vocabulary, animal vocabulary, Simple Past Tense, verbs like </a:t>
            </a:r>
            <a:r>
              <a:rPr lang="en-GB" sz="2400" i="1" dirty="0"/>
              <a:t>walk, run, jump, hop</a:t>
            </a:r>
            <a:endParaRPr lang="hu-HU" sz="2400" dirty="0"/>
          </a:p>
          <a:p>
            <a:pPr marL="0" indent="0">
              <a:buNone/>
            </a:pPr>
            <a:r>
              <a:rPr lang="en-GB" sz="2400" b="1" dirty="0" smtClean="0"/>
              <a:t>Materials:</a:t>
            </a:r>
            <a:r>
              <a:rPr lang="hu-HU" sz="2400" dirty="0" smtClean="0"/>
              <a:t/>
            </a:r>
            <a:br>
              <a:rPr lang="hu-HU" sz="2400" dirty="0" smtClean="0"/>
            </a:br>
            <a:r>
              <a:rPr lang="en-GB" sz="2400" dirty="0" smtClean="0"/>
              <a:t>Essential</a:t>
            </a:r>
            <a:r>
              <a:rPr lang="en-GB" sz="2400" dirty="0"/>
              <a:t>: pictures of the characters, an oven, a river, a gingerbread man </a:t>
            </a:r>
            <a:r>
              <a:rPr lang="en-GB" sz="2400" dirty="0" err="1" smtClean="0"/>
              <a:t>puppe</a:t>
            </a:r>
            <a:r>
              <a:rPr lang="hu-HU" sz="2400" dirty="0" smtClean="0"/>
              <a:t>t </a:t>
            </a:r>
            <a:r>
              <a:rPr lang="en-GB" sz="2400" dirty="0" smtClean="0"/>
              <a:t>Optional</a:t>
            </a:r>
            <a:r>
              <a:rPr lang="en-GB" sz="2400" dirty="0"/>
              <a:t>: gingerbread man biscuit mixture, headbands</a:t>
            </a:r>
            <a:endParaRPr lang="hu-HU" sz="2400" dirty="0"/>
          </a:p>
        </p:txBody>
      </p:sp>
    </p:spTree>
    <p:extLst>
      <p:ext uri="{BB962C8B-B14F-4D97-AF65-F5344CB8AC3E}">
        <p14:creationId xmlns:p14="http://schemas.microsoft.com/office/powerpoint/2010/main" val="2776674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1" y="2420065"/>
            <a:ext cx="4300470" cy="4351338"/>
          </a:xfrm>
        </p:spPr>
        <p:txBody>
          <a:bodyPr>
            <a:normAutofit/>
          </a:bodyPr>
          <a:lstStyle/>
          <a:p>
            <a:pPr marL="0" indent="0">
              <a:buNone/>
            </a:pPr>
            <a:r>
              <a:rPr lang="en-GB" sz="2400" b="1" dirty="0"/>
              <a:t>Procedure: </a:t>
            </a:r>
            <a:endParaRPr lang="hu-HU" sz="2400" dirty="0"/>
          </a:p>
          <a:p>
            <a:pPr marL="0" indent="0">
              <a:buNone/>
            </a:pPr>
            <a:r>
              <a:rPr lang="en-GB" sz="2400" u="sng" dirty="0"/>
              <a:t>Preparation:</a:t>
            </a:r>
            <a:r>
              <a:rPr lang="en-GB" sz="2400" dirty="0"/>
              <a:t> </a:t>
            </a:r>
            <a:r>
              <a:rPr lang="en-GB" sz="2400" b="1" dirty="0"/>
              <a:t>Bake</a:t>
            </a:r>
            <a:r>
              <a:rPr lang="en-GB" sz="2400" dirty="0"/>
              <a:t> gingerbread man biscuits, and prepare a gingerbread man puppet at home. Read the story in advance and practise telling it.</a:t>
            </a:r>
            <a:endParaRPr lang="hu-HU" sz="2400" dirty="0"/>
          </a:p>
          <a:p>
            <a:pPr marL="0" indent="0">
              <a:buNone/>
            </a:pPr>
            <a:r>
              <a:rPr lang="en-GB" sz="2400" u="sng" dirty="0"/>
              <a:t>In the activity room</a:t>
            </a:r>
            <a:r>
              <a:rPr lang="en-GB" sz="2400" dirty="0"/>
              <a:t>: Give the children their gingerbread men to eat. </a:t>
            </a:r>
            <a:endParaRPr lang="hu-HU" sz="2400" dirty="0"/>
          </a:p>
          <a:p>
            <a:pPr marL="0" indent="0">
              <a:buNone/>
            </a:pPr>
            <a:r>
              <a:rPr lang="en-GB" sz="2400" dirty="0" smtClean="0"/>
              <a:t> </a:t>
            </a:r>
            <a:endParaRPr lang="hu-HU" sz="24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4197" y="1789348"/>
            <a:ext cx="3429000" cy="2286000"/>
          </a:xfrm>
          <a:prstGeom prst="rect">
            <a:avLst/>
          </a:prstGeom>
        </p:spPr>
      </p:pic>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7684" y="3913903"/>
            <a:ext cx="2857500" cy="2857500"/>
          </a:xfrm>
          <a:prstGeom prst="rect">
            <a:avLst/>
          </a:prstGeom>
        </p:spPr>
      </p:pic>
      <p:sp>
        <p:nvSpPr>
          <p:cNvPr id="6" name="Téglalap 5"/>
          <p:cNvSpPr/>
          <p:nvPr/>
        </p:nvSpPr>
        <p:spPr>
          <a:xfrm>
            <a:off x="2318197" y="163646"/>
            <a:ext cx="6096000" cy="1508105"/>
          </a:xfrm>
          <a:prstGeom prst="rect">
            <a:avLst/>
          </a:prstGeom>
        </p:spPr>
        <p:txBody>
          <a:bodyPr>
            <a:spAutoFit/>
          </a:bodyPr>
          <a:lstStyle/>
          <a:p>
            <a:pPr algn="ctr"/>
            <a:r>
              <a:rPr lang="hu-HU" sz="6000" b="1" dirty="0" err="1" smtClean="0">
                <a:solidFill>
                  <a:schemeClr val="accent1"/>
                </a:solidFill>
                <a:effectLst>
                  <a:outerShdw blurRad="38100" dist="38100" dir="2700000" algn="tl">
                    <a:srgbClr val="000000">
                      <a:alpha val="43137"/>
                    </a:srgbClr>
                  </a:outerShdw>
                </a:effectLst>
              </a:rPr>
              <a:t>Activity</a:t>
            </a:r>
            <a:r>
              <a:rPr lang="hu-HU" sz="6000" b="1" dirty="0" smtClean="0">
                <a:solidFill>
                  <a:schemeClr val="accent1"/>
                </a:solidFill>
                <a:effectLst>
                  <a:outerShdw blurRad="38100" dist="38100" dir="2700000" algn="tl">
                    <a:srgbClr val="000000">
                      <a:alpha val="43137"/>
                    </a:srgbClr>
                  </a:outerShdw>
                </a:effectLst>
              </a:rPr>
              <a:t> </a:t>
            </a:r>
            <a:r>
              <a:rPr lang="hu-HU" sz="6000" b="1" dirty="0" err="1" smtClean="0">
                <a:solidFill>
                  <a:schemeClr val="accent1"/>
                </a:solidFill>
                <a:effectLst>
                  <a:outerShdw blurRad="38100" dist="38100" dir="2700000" algn="tl">
                    <a:srgbClr val="000000">
                      <a:alpha val="43137"/>
                    </a:srgbClr>
                  </a:outerShdw>
                </a:effectLst>
              </a:rPr>
              <a:t>plan</a:t>
            </a:r>
            <a:r>
              <a:rPr lang="hu-HU" b="1" dirty="0" smtClean="0">
                <a:solidFill>
                  <a:schemeClr val="accent1"/>
                </a:solidFill>
                <a:effectLst>
                  <a:outerShdw blurRad="38100" dist="38100" dir="2700000" algn="tl">
                    <a:srgbClr val="000000">
                      <a:alpha val="43137"/>
                    </a:srgbClr>
                  </a:outerShdw>
                </a:effectLst>
              </a:rPr>
              <a:t/>
            </a:r>
            <a:br>
              <a:rPr lang="hu-HU" b="1" dirty="0" smtClean="0">
                <a:solidFill>
                  <a:schemeClr val="accent1"/>
                </a:solidFill>
                <a:effectLst>
                  <a:outerShdw blurRad="38100" dist="38100" dir="2700000" algn="tl">
                    <a:srgbClr val="000000">
                      <a:alpha val="43137"/>
                    </a:srgbClr>
                  </a:outerShdw>
                </a:effectLst>
              </a:rPr>
            </a:br>
            <a:r>
              <a:rPr lang="hu-HU" sz="3200" b="1" dirty="0" smtClean="0">
                <a:solidFill>
                  <a:schemeClr val="tx1"/>
                </a:solidFill>
                <a:effectLst>
                  <a:outerShdw blurRad="38100" dist="38100" dir="2700000" algn="tl">
                    <a:srgbClr val="000000">
                      <a:alpha val="43137"/>
                    </a:srgbClr>
                  </a:outerShdw>
                </a:effectLst>
              </a:rPr>
              <a:t>The </a:t>
            </a:r>
            <a:r>
              <a:rPr lang="hu-HU" sz="3200" b="1" dirty="0" err="1" smtClean="0">
                <a:solidFill>
                  <a:schemeClr val="tx1"/>
                </a:solidFill>
                <a:effectLst>
                  <a:outerShdw blurRad="38100" dist="38100" dir="2700000" algn="tl">
                    <a:srgbClr val="000000">
                      <a:alpha val="43137"/>
                    </a:srgbClr>
                  </a:outerShdw>
                </a:effectLst>
              </a:rPr>
              <a:t>Gingerbread</a:t>
            </a:r>
            <a:r>
              <a:rPr lang="hu-HU" sz="3200" b="1" dirty="0" smtClean="0">
                <a:solidFill>
                  <a:schemeClr val="tx1"/>
                </a:solidFill>
                <a:effectLst>
                  <a:outerShdw blurRad="38100" dist="38100" dir="2700000" algn="tl">
                    <a:srgbClr val="000000">
                      <a:alpha val="43137"/>
                    </a:srgbClr>
                  </a:outerShdw>
                </a:effectLst>
              </a:rPr>
              <a:t> Man</a:t>
            </a:r>
            <a:endParaRPr lang="hu-HU" sz="3200" dirty="0"/>
          </a:p>
        </p:txBody>
      </p:sp>
    </p:spTree>
    <p:extLst>
      <p:ext uri="{BB962C8B-B14F-4D97-AF65-F5344CB8AC3E}">
        <p14:creationId xmlns:p14="http://schemas.microsoft.com/office/powerpoint/2010/main" val="1155815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artalom helye 2"/>
          <p:cNvSpPr>
            <a:spLocks noGrp="1"/>
          </p:cNvSpPr>
          <p:nvPr>
            <p:ph idx="1"/>
          </p:nvPr>
        </p:nvSpPr>
        <p:spPr>
          <a:xfrm>
            <a:off x="3620293" y="2756079"/>
            <a:ext cx="4808112" cy="5883924"/>
          </a:xfrm>
        </p:spPr>
        <p:txBody>
          <a:bodyPr/>
          <a:lstStyle/>
          <a:p>
            <a:pPr marL="0" indent="0">
              <a:buNone/>
            </a:pPr>
            <a:r>
              <a:rPr lang="en-GB" b="1" dirty="0" smtClean="0"/>
              <a:t>Art and craft activity</a:t>
            </a:r>
            <a:r>
              <a:rPr lang="hu-HU" dirty="0" smtClean="0"/>
              <a:t>:</a:t>
            </a:r>
            <a:br>
              <a:rPr lang="hu-HU" dirty="0" smtClean="0"/>
            </a:br>
            <a:r>
              <a:rPr lang="en-GB" dirty="0" smtClean="0"/>
              <a:t>Get the children to make gingerbread man puppets so that they can use them while you are telling the story. Using your puppet, show the children that he can walk, run, jump and hop. Encourage the children to make their puppets do the actions.</a:t>
            </a:r>
            <a:endParaRPr lang="hu-HU" dirty="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9384" y="4340983"/>
            <a:ext cx="3184302" cy="2388227"/>
          </a:xfrm>
          <a:prstGeom prst="rect">
            <a:avLst/>
          </a:prstGeom>
        </p:spPr>
      </p:pic>
      <p:pic>
        <p:nvPicPr>
          <p:cNvPr id="5"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00" y="1353894"/>
            <a:ext cx="3338848" cy="2504137"/>
          </a:xfrm>
          <a:prstGeom prst="rect">
            <a:avLst/>
          </a:prstGeom>
        </p:spPr>
      </p:pic>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9384" y="1344830"/>
            <a:ext cx="3350934" cy="2513201"/>
          </a:xfrm>
          <a:prstGeom prst="rect">
            <a:avLst/>
          </a:prstGeom>
        </p:spPr>
      </p:pic>
      <p:pic>
        <p:nvPicPr>
          <p:cNvPr id="7" name="Kép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857" y="4108360"/>
            <a:ext cx="3236891" cy="2427668"/>
          </a:xfrm>
          <a:prstGeom prst="rect">
            <a:avLst/>
          </a:prstGeom>
        </p:spPr>
      </p:pic>
      <p:sp>
        <p:nvSpPr>
          <p:cNvPr id="9" name="Téglalap 8"/>
          <p:cNvSpPr/>
          <p:nvPr/>
        </p:nvSpPr>
        <p:spPr>
          <a:xfrm>
            <a:off x="2976349" y="107825"/>
            <a:ext cx="6096000" cy="1508105"/>
          </a:xfrm>
          <a:prstGeom prst="rect">
            <a:avLst/>
          </a:prstGeom>
        </p:spPr>
        <p:txBody>
          <a:bodyPr>
            <a:spAutoFit/>
          </a:bodyPr>
          <a:lstStyle/>
          <a:p>
            <a:pPr algn="ctr"/>
            <a:r>
              <a:rPr lang="hu-HU" sz="6000" b="1" dirty="0" err="1" smtClean="0">
                <a:solidFill>
                  <a:schemeClr val="accent1"/>
                </a:solidFill>
                <a:effectLst>
                  <a:outerShdw blurRad="38100" dist="38100" dir="2700000" algn="tl">
                    <a:srgbClr val="000000">
                      <a:alpha val="43137"/>
                    </a:srgbClr>
                  </a:outerShdw>
                </a:effectLst>
              </a:rPr>
              <a:t>Activity</a:t>
            </a:r>
            <a:r>
              <a:rPr lang="hu-HU" sz="6000" b="1" dirty="0" smtClean="0">
                <a:solidFill>
                  <a:schemeClr val="accent1"/>
                </a:solidFill>
                <a:effectLst>
                  <a:outerShdw blurRad="38100" dist="38100" dir="2700000" algn="tl">
                    <a:srgbClr val="000000">
                      <a:alpha val="43137"/>
                    </a:srgbClr>
                  </a:outerShdw>
                </a:effectLst>
              </a:rPr>
              <a:t> </a:t>
            </a:r>
            <a:r>
              <a:rPr lang="hu-HU" sz="6000" b="1" dirty="0" err="1" smtClean="0">
                <a:solidFill>
                  <a:schemeClr val="accent1"/>
                </a:solidFill>
                <a:effectLst>
                  <a:outerShdw blurRad="38100" dist="38100" dir="2700000" algn="tl">
                    <a:srgbClr val="000000">
                      <a:alpha val="43137"/>
                    </a:srgbClr>
                  </a:outerShdw>
                </a:effectLst>
              </a:rPr>
              <a:t>plan</a:t>
            </a:r>
            <a:r>
              <a:rPr lang="hu-HU" b="1" dirty="0" smtClean="0">
                <a:solidFill>
                  <a:schemeClr val="accent1"/>
                </a:solidFill>
                <a:effectLst>
                  <a:outerShdw blurRad="38100" dist="38100" dir="2700000" algn="tl">
                    <a:srgbClr val="000000">
                      <a:alpha val="43137"/>
                    </a:srgbClr>
                  </a:outerShdw>
                </a:effectLst>
              </a:rPr>
              <a:t/>
            </a:r>
            <a:br>
              <a:rPr lang="hu-HU" b="1" dirty="0" smtClean="0">
                <a:solidFill>
                  <a:schemeClr val="accent1"/>
                </a:solidFill>
                <a:effectLst>
                  <a:outerShdw blurRad="38100" dist="38100" dir="2700000" algn="tl">
                    <a:srgbClr val="000000">
                      <a:alpha val="43137"/>
                    </a:srgbClr>
                  </a:outerShdw>
                </a:effectLst>
              </a:rPr>
            </a:br>
            <a:r>
              <a:rPr lang="hu-HU" sz="3200" b="1" dirty="0" smtClean="0">
                <a:solidFill>
                  <a:schemeClr val="tx1"/>
                </a:solidFill>
                <a:effectLst>
                  <a:outerShdw blurRad="38100" dist="38100" dir="2700000" algn="tl">
                    <a:srgbClr val="000000">
                      <a:alpha val="43137"/>
                    </a:srgbClr>
                  </a:outerShdw>
                </a:effectLst>
              </a:rPr>
              <a:t>The </a:t>
            </a:r>
            <a:r>
              <a:rPr lang="hu-HU" sz="3200" b="1" dirty="0" err="1" smtClean="0">
                <a:solidFill>
                  <a:schemeClr val="tx1"/>
                </a:solidFill>
                <a:effectLst>
                  <a:outerShdw blurRad="38100" dist="38100" dir="2700000" algn="tl">
                    <a:srgbClr val="000000">
                      <a:alpha val="43137"/>
                    </a:srgbClr>
                  </a:outerShdw>
                </a:effectLst>
              </a:rPr>
              <a:t>Gingerbread</a:t>
            </a:r>
            <a:r>
              <a:rPr lang="hu-HU" sz="3200" b="1" dirty="0" smtClean="0">
                <a:solidFill>
                  <a:schemeClr val="tx1"/>
                </a:solidFill>
                <a:effectLst>
                  <a:outerShdw blurRad="38100" dist="38100" dir="2700000" algn="tl">
                    <a:srgbClr val="000000">
                      <a:alpha val="43137"/>
                    </a:srgbClr>
                  </a:outerShdw>
                </a:effectLst>
              </a:rPr>
              <a:t> Man</a:t>
            </a:r>
            <a:endParaRPr lang="hu-HU" sz="3200" dirty="0"/>
          </a:p>
        </p:txBody>
      </p:sp>
    </p:spTree>
    <p:extLst>
      <p:ext uri="{BB962C8B-B14F-4D97-AF65-F5344CB8AC3E}">
        <p14:creationId xmlns:p14="http://schemas.microsoft.com/office/powerpoint/2010/main" val="10128907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zappan">
  <a:themeElements>
    <a:clrScheme name="Szappa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zappa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zappa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emplate>TM03457510[[fn=Savon]]</Template>
  <TotalTime>319</TotalTime>
  <Words>646</Words>
  <Application>Microsoft Office PowerPoint</Application>
  <PresentationFormat>Szélesvásznú</PresentationFormat>
  <Paragraphs>146</Paragraphs>
  <Slides>12</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12</vt:i4>
      </vt:variant>
    </vt:vector>
  </HeadingPairs>
  <TitlesOfParts>
    <vt:vector size="17" baseType="lpstr">
      <vt:lpstr>Aldhabi</vt:lpstr>
      <vt:lpstr>Arial</vt:lpstr>
      <vt:lpstr>Gabriola</vt:lpstr>
      <vt:lpstr>Garamond</vt:lpstr>
      <vt:lpstr>Szappan</vt:lpstr>
      <vt:lpstr>Folk tales of the runaway food type</vt:lpstr>
      <vt:lpstr>PowerPoint-bemutató</vt:lpstr>
      <vt:lpstr>PowerPoint-bemutató</vt:lpstr>
      <vt:lpstr>PowerPoint-bemutató</vt:lpstr>
      <vt:lpstr>PowerPoint-bemutató</vt:lpstr>
      <vt:lpstr>PowerPoint-bemutató</vt:lpstr>
      <vt:lpstr>Activity plan The Gingerbread Man</vt:lpstr>
      <vt:lpstr>PowerPoint-bemutató</vt:lpstr>
      <vt:lpstr>PowerPoint-bemutató</vt:lpstr>
      <vt:lpstr>Activity plan The Gingerbread Man</vt:lpstr>
      <vt:lpstr>Activity plan The Gingerbread Man</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Folk tales of the runaway food type</dc:title>
  <dc:creator>Vargha Tamas</dc:creator>
  <cp:lastModifiedBy>Bethlenfalvy Gábor</cp:lastModifiedBy>
  <cp:revision>24</cp:revision>
  <dcterms:created xsi:type="dcterms:W3CDTF">2017-03-10T13:06:53Z</dcterms:created>
  <dcterms:modified xsi:type="dcterms:W3CDTF">2017-03-11T19:11:13Z</dcterms:modified>
</cp:coreProperties>
</file>